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908D"/>
    <a:srgbClr val="39CFCB"/>
    <a:srgbClr val="A8EAE8"/>
    <a:srgbClr val="33CCCC"/>
    <a:srgbClr val="204182"/>
    <a:srgbClr val="0099FF"/>
    <a:srgbClr val="2952A3"/>
    <a:srgbClr val="0054D0"/>
    <a:srgbClr val="00008E"/>
    <a:srgbClr val="0035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E3E2D-4086-428A-18B3-68B767A859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53AF32-0DB4-9DC3-DBB3-E7E98ABBDC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497046-4AF0-FB90-B19C-B703FAFA2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06D9-4433-4A53-BD6D-E493B5531AA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16422-083F-353E-6DB7-2139F8FFB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5B4913-CD3E-5B57-B240-231842523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E68D-C55C-4EF1-9777-75B480B74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003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6D4BB-5831-29ED-28A9-7FD1B6CEB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3E008B-17F1-403F-3A63-26E3EE1F36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FD14F7-1422-74D9-3579-9BBD939DC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06D9-4433-4A53-BD6D-E493B5531AA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6C57D5-C810-19B1-C9B4-BCF9D5A33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5038A-BE38-3618-55BB-DEE720D82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E68D-C55C-4EF1-9777-75B480B74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234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2CAF2A-4180-C20B-0986-E281922C2E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7BB89F-E507-D8E9-7D30-C388C8BE9D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11F9A-2C31-F9A9-FE51-A0893EB66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06D9-4433-4A53-BD6D-E493B5531AA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479D74-4FE4-A609-33AF-57657BD90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49783-A11B-7975-878B-4554F7922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E68D-C55C-4EF1-9777-75B480B74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610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234F7-5308-E547-FDC6-C21E5B1C7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714D8-BE86-6357-8673-2CB3FFE218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A6A9B-0B9F-A27E-C686-9859281BB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06D9-4433-4A53-BD6D-E493B5531AA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AA862-8050-374F-E561-AFADE77E9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BFB35C-02EB-7060-4A94-15CE64E66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E68D-C55C-4EF1-9777-75B480B74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951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658B7-F17D-B440-F265-991699164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6D1A7A-D2F2-30F6-6F5B-1EA8AB1703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73FB00-EFEA-186B-CC35-B07A29AE4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06D9-4433-4A53-BD6D-E493B5531AA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27A4C-8C50-60DC-3E69-AAAF53E01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EDE6C8-A8F0-3996-76C5-F8DDBA6A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E68D-C55C-4EF1-9777-75B480B74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017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44D63-B21D-109D-87B2-A59CBAE3A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3187C-1C8E-48DE-0BAA-F03A22F305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DDEF2C-C5B9-E0C6-DA1C-9C41AC4026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72C33B-D04D-9179-F47D-BA96D1FBF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06D9-4433-4A53-BD6D-E493B5531AA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C268B1-92B0-22CF-8DA1-D69FF6B8B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E763D3-E696-1468-AFE1-6A39704CA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E68D-C55C-4EF1-9777-75B480B74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247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5CFEE-65E8-FCE0-71FA-A9C6CE4AD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52FC32-2DE1-D0FF-627E-393449E4EE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32249E-DFA5-CE78-86CA-2AD4E4311E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B77B7A-8E53-C3BF-FEA0-F2D6BBB7BF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C8A674-9036-4C4A-761D-5863183C7C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D70A85-45B8-33ED-E98C-8339DE93B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06D9-4433-4A53-BD6D-E493B5531AA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073090-DE83-FD8C-FB4D-844E8C34C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BFA1A3-A71A-F003-6BF8-A743457A8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E68D-C55C-4EF1-9777-75B480B74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184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9EE8F-981D-A06F-187B-9EEA89282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FC42A7-F06B-1B33-D59F-D69DE8932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06D9-4433-4A53-BD6D-E493B5531AA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1AA882-0A34-3790-1658-8F09D9B42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5C6E09-C0DC-4F62-B3FA-E44E8560A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E68D-C55C-4EF1-9777-75B480B74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083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4AE34D-04DD-B007-3BE4-72BFD058D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06D9-4433-4A53-BD6D-E493B5531AA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E93246-DAF1-06D8-7E57-2BA923296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A7042C-DED1-3EC2-228A-75702236A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E68D-C55C-4EF1-9777-75B480B74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97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9FB2C-C5F8-16E9-5AF2-70458D2B6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F4E3D-F1E7-AFAD-8E5F-416AFC07D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EBD9E2-4953-07C0-4AD5-E76F54B97F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04585D-2DDD-4F51-4B3A-6A9CAD324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06D9-4433-4A53-BD6D-E493B5531AA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5B7E45-05B3-4386-E7F6-B6C9FCC18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EA41A4-E13C-7C17-0A15-961A29804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E68D-C55C-4EF1-9777-75B480B74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190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1A701-1D68-D556-05B8-8BBCAE742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067982-D5C7-B840-A924-D1C7C1E998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108F43-0D79-FAE0-3015-9AD2DCE89D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3F549-F5B2-28F9-002E-4AB19ADF4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06D9-4433-4A53-BD6D-E493B5531AA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7A9DEA-F161-514D-0658-5950DB80F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6D0265-55D7-3DF6-14C0-8012FB016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E68D-C55C-4EF1-9777-75B480B74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720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3835A0-21C7-FB76-7DA4-C29EC2A6D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422761-2CAD-E98F-A5D9-8AB02B73A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DF03E-DAD9-E594-A6DA-BFC3125F82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506D9-4433-4A53-BD6D-E493B5531AA2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8B4213-55C9-B827-723E-AC49C70A89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E3F702-BDCC-350C-8E8A-F0437272DC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5E68D-C55C-4EF1-9777-75B480B74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692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31">
            <a:extLst>
              <a:ext uri="{FF2B5EF4-FFF2-40B4-BE49-F238E27FC236}">
                <a16:creationId xmlns:a16="http://schemas.microsoft.com/office/drawing/2014/main" id="{4A5917F9-BCD6-F74E-4E75-489185D02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229"/>
            <a:ext cx="10515600" cy="429243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/>
              <a:t>Opioids/Synthetic Opiates parent drug</a:t>
            </a:r>
            <a:r>
              <a:rPr lang="en-US" sz="3200" dirty="0"/>
              <a:t> and </a:t>
            </a:r>
            <a:r>
              <a:rPr lang="en-US" sz="3200" i="1" dirty="0"/>
              <a:t>metabolite</a:t>
            </a:r>
            <a:r>
              <a:rPr lang="en-US" sz="3200" dirty="0"/>
              <a:t>(s)</a:t>
            </a:r>
          </a:p>
        </p:txBody>
      </p: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F760FC4A-5D2B-13F2-F85C-DBFE966065D2}"/>
              </a:ext>
            </a:extLst>
          </p:cNvPr>
          <p:cNvGrpSpPr/>
          <p:nvPr/>
        </p:nvGrpSpPr>
        <p:grpSpPr>
          <a:xfrm>
            <a:off x="8291469" y="940542"/>
            <a:ext cx="4109032" cy="1342239"/>
            <a:chOff x="8291469" y="940542"/>
            <a:chExt cx="4109032" cy="1342239"/>
          </a:xfrm>
        </p:grpSpPr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65E22C96-9FFA-E8CC-59EA-472AADA3C7C2}"/>
                </a:ext>
              </a:extLst>
            </p:cNvPr>
            <p:cNvSpPr/>
            <p:nvPr/>
          </p:nvSpPr>
          <p:spPr>
            <a:xfrm>
              <a:off x="8337608" y="940542"/>
              <a:ext cx="1400961" cy="1342239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9D9DACCA-E38A-45C9-A346-B6788704F495}"/>
                </a:ext>
              </a:extLst>
            </p:cNvPr>
            <p:cNvSpPr txBox="1"/>
            <p:nvPr/>
          </p:nvSpPr>
          <p:spPr>
            <a:xfrm>
              <a:off x="8291469" y="1479268"/>
              <a:ext cx="14932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</a:rPr>
                <a:t>Methadone</a:t>
              </a:r>
            </a:p>
          </p:txBody>
        </p: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5B072113-938F-99FF-979D-C422329216F7}"/>
                </a:ext>
              </a:extLst>
            </p:cNvPr>
            <p:cNvCxnSpPr>
              <a:cxnSpLocks/>
            </p:cNvCxnSpPr>
            <p:nvPr/>
          </p:nvCxnSpPr>
          <p:spPr>
            <a:xfrm>
              <a:off x="9738569" y="1607961"/>
              <a:ext cx="1363212" cy="0"/>
            </a:xfrm>
            <a:prstGeom prst="straightConnector1">
              <a:avLst/>
            </a:prstGeom>
            <a:ln w="28575">
              <a:solidFill>
                <a:srgbClr val="663300"/>
              </a:solidFill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81667813-45E9-8DB2-8F04-E1C0FAFED92C}"/>
                </a:ext>
              </a:extLst>
            </p:cNvPr>
            <p:cNvGrpSpPr/>
            <p:nvPr/>
          </p:nvGrpSpPr>
          <p:grpSpPr>
            <a:xfrm>
              <a:off x="10688099" y="1289189"/>
              <a:ext cx="1712402" cy="825021"/>
              <a:chOff x="2793011" y="1166070"/>
              <a:chExt cx="1712402" cy="825021"/>
            </a:xfrm>
          </p:grpSpPr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E5FB12C7-4C2F-5DE1-C313-9167977DB84E}"/>
                  </a:ext>
                </a:extLst>
              </p:cNvPr>
              <p:cNvSpPr/>
              <p:nvPr/>
            </p:nvSpPr>
            <p:spPr>
              <a:xfrm>
                <a:off x="3221373" y="1166070"/>
                <a:ext cx="855678" cy="825021"/>
              </a:xfrm>
              <a:prstGeom prst="ellipse">
                <a:avLst/>
              </a:prstGeom>
              <a:solidFill>
                <a:srgbClr val="99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EB6D77BE-4863-EF6C-044B-3F3F3F26CD4F}"/>
                  </a:ext>
                </a:extLst>
              </p:cNvPr>
              <p:cNvSpPr txBox="1"/>
              <p:nvPr/>
            </p:nvSpPr>
            <p:spPr>
              <a:xfrm>
                <a:off x="2793011" y="1468994"/>
                <a:ext cx="171240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i="1" dirty="0"/>
                  <a:t>EDDP</a:t>
                </a:r>
              </a:p>
              <a:p>
                <a:pPr algn="ctr"/>
                <a:endParaRPr lang="en-US" sz="900" dirty="0"/>
              </a:p>
            </p:txBody>
          </p:sp>
        </p:grpSp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B848BB4E-743F-F108-9DD9-234B638EF09E}"/>
              </a:ext>
            </a:extLst>
          </p:cNvPr>
          <p:cNvGrpSpPr/>
          <p:nvPr/>
        </p:nvGrpSpPr>
        <p:grpSpPr>
          <a:xfrm>
            <a:off x="8365659" y="2732400"/>
            <a:ext cx="4092102" cy="1342239"/>
            <a:chOff x="8365659" y="2732400"/>
            <a:chExt cx="4092102" cy="1342239"/>
          </a:xfrm>
        </p:grpSpPr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7B3E7DA1-C3B5-3E57-8898-669FD214C4BE}"/>
                </a:ext>
              </a:extLst>
            </p:cNvPr>
            <p:cNvSpPr/>
            <p:nvPr/>
          </p:nvSpPr>
          <p:spPr>
            <a:xfrm>
              <a:off x="8411798" y="2732400"/>
              <a:ext cx="1400961" cy="1342239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601A6AD6-A32F-E0FA-A1AB-FF0889017762}"/>
                </a:ext>
              </a:extLst>
            </p:cNvPr>
            <p:cNvSpPr txBox="1"/>
            <p:nvPr/>
          </p:nvSpPr>
          <p:spPr>
            <a:xfrm>
              <a:off x="8365659" y="3271126"/>
              <a:ext cx="14932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/>
                <a:t>Propoxyphene</a:t>
              </a:r>
            </a:p>
          </p:txBody>
        </p: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F8AEB0CF-996D-C0E1-19BA-C3DA22C9B89C}"/>
                </a:ext>
              </a:extLst>
            </p:cNvPr>
            <p:cNvCxnSpPr>
              <a:cxnSpLocks/>
            </p:cNvCxnSpPr>
            <p:nvPr/>
          </p:nvCxnSpPr>
          <p:spPr>
            <a:xfrm>
              <a:off x="9812759" y="3399819"/>
              <a:ext cx="1363212" cy="0"/>
            </a:xfrm>
            <a:prstGeom prst="straightConnector1">
              <a:avLst/>
            </a:prstGeom>
            <a:ln w="28575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03A2B46D-7A24-A01C-D4D1-7F3CCACA6D9C}"/>
                </a:ext>
              </a:extLst>
            </p:cNvPr>
            <p:cNvGrpSpPr/>
            <p:nvPr/>
          </p:nvGrpSpPr>
          <p:grpSpPr>
            <a:xfrm>
              <a:off x="10745359" y="2986064"/>
              <a:ext cx="1712402" cy="825021"/>
              <a:chOff x="2793011" y="1166070"/>
              <a:chExt cx="1712402" cy="825021"/>
            </a:xfrm>
          </p:grpSpPr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ECE81C7A-36F5-00E9-1BBF-43D77D203C26}"/>
                  </a:ext>
                </a:extLst>
              </p:cNvPr>
              <p:cNvSpPr/>
              <p:nvPr/>
            </p:nvSpPr>
            <p:spPr>
              <a:xfrm>
                <a:off x="3221373" y="1166070"/>
                <a:ext cx="855678" cy="82502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54961598-6362-1177-C891-7E98A38561B3}"/>
                  </a:ext>
                </a:extLst>
              </p:cNvPr>
              <p:cNvSpPr txBox="1"/>
              <p:nvPr/>
            </p:nvSpPr>
            <p:spPr>
              <a:xfrm>
                <a:off x="2793011" y="1468994"/>
                <a:ext cx="171240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i="1" dirty="0" err="1"/>
                  <a:t>Norpropoxyphene</a:t>
                </a:r>
                <a:endParaRPr lang="en-US" sz="900" i="1" dirty="0"/>
              </a:p>
              <a:p>
                <a:pPr algn="ctr"/>
                <a:endParaRPr lang="en-US" sz="900" dirty="0"/>
              </a:p>
            </p:txBody>
          </p:sp>
        </p:grpSp>
      </p:grp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C4C7911B-5454-CFE2-D002-52BBB576E633}"/>
              </a:ext>
            </a:extLst>
          </p:cNvPr>
          <p:cNvGrpSpPr/>
          <p:nvPr/>
        </p:nvGrpSpPr>
        <p:grpSpPr>
          <a:xfrm>
            <a:off x="4186218" y="2761864"/>
            <a:ext cx="4113925" cy="1342239"/>
            <a:chOff x="4177543" y="940542"/>
            <a:chExt cx="4113925" cy="1342239"/>
          </a:xfrm>
        </p:grpSpPr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B3C5DC15-27E8-C2D7-B3AA-7C31E695C736}"/>
                </a:ext>
              </a:extLst>
            </p:cNvPr>
            <p:cNvSpPr/>
            <p:nvPr/>
          </p:nvSpPr>
          <p:spPr>
            <a:xfrm>
              <a:off x="4223682" y="940542"/>
              <a:ext cx="1400961" cy="1342239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29BE665E-1864-A6C6-8700-2688A6217B32}"/>
                </a:ext>
              </a:extLst>
            </p:cNvPr>
            <p:cNvSpPr txBox="1"/>
            <p:nvPr/>
          </p:nvSpPr>
          <p:spPr>
            <a:xfrm>
              <a:off x="4177543" y="1479268"/>
              <a:ext cx="14932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/>
                <a:t>Tramadol</a:t>
              </a:r>
            </a:p>
          </p:txBody>
        </p: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30B45517-2E08-BF7A-DB38-3626AC858B16}"/>
                </a:ext>
              </a:extLst>
            </p:cNvPr>
            <p:cNvCxnSpPr>
              <a:cxnSpLocks/>
            </p:cNvCxnSpPr>
            <p:nvPr/>
          </p:nvCxnSpPr>
          <p:spPr>
            <a:xfrm>
              <a:off x="5624643" y="1607961"/>
              <a:ext cx="1363212" cy="0"/>
            </a:xfrm>
            <a:prstGeom prst="straightConnector1">
              <a:avLst/>
            </a:prstGeom>
            <a:ln w="28575">
              <a:solidFill>
                <a:srgbClr val="FFFF66"/>
              </a:solidFill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D879F5F2-D537-FE88-7EF3-91A22ABD69FC}"/>
                </a:ext>
              </a:extLst>
            </p:cNvPr>
            <p:cNvGrpSpPr/>
            <p:nvPr/>
          </p:nvGrpSpPr>
          <p:grpSpPr>
            <a:xfrm>
              <a:off x="6579066" y="1213880"/>
              <a:ext cx="1712402" cy="825021"/>
              <a:chOff x="2807659" y="1166070"/>
              <a:chExt cx="1712402" cy="825021"/>
            </a:xfrm>
          </p:grpSpPr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D9E65A1F-FD1F-9615-BC8B-231B098624DD}"/>
                  </a:ext>
                </a:extLst>
              </p:cNvPr>
              <p:cNvSpPr/>
              <p:nvPr/>
            </p:nvSpPr>
            <p:spPr>
              <a:xfrm>
                <a:off x="3221373" y="1166070"/>
                <a:ext cx="855678" cy="825021"/>
              </a:xfrm>
              <a:prstGeom prst="ellipse">
                <a:avLst/>
              </a:prstGeom>
              <a:solidFill>
                <a:srgbClr val="FF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2B25D003-E964-A85D-B1EE-020A522BE74A}"/>
                  </a:ext>
                </a:extLst>
              </p:cNvPr>
              <p:cNvSpPr txBox="1"/>
              <p:nvPr/>
            </p:nvSpPr>
            <p:spPr>
              <a:xfrm>
                <a:off x="2807659" y="1356149"/>
                <a:ext cx="1712402" cy="507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i="1" dirty="0"/>
                  <a:t>Desmethyl-cis-</a:t>
                </a:r>
              </a:p>
              <a:p>
                <a:pPr algn="ctr"/>
                <a:r>
                  <a:rPr lang="en-US" sz="900" i="1" dirty="0"/>
                  <a:t>tramadol</a:t>
                </a:r>
              </a:p>
              <a:p>
                <a:pPr algn="ctr"/>
                <a:endParaRPr lang="en-US" sz="900" dirty="0"/>
              </a:p>
            </p:txBody>
          </p:sp>
        </p:grpSp>
      </p:grpSp>
      <p:sp>
        <p:nvSpPr>
          <p:cNvPr id="4" name="Oval 3">
            <a:extLst>
              <a:ext uri="{FF2B5EF4-FFF2-40B4-BE49-F238E27FC236}">
                <a16:creationId xmlns:a16="http://schemas.microsoft.com/office/drawing/2014/main" id="{B9A527BF-65E6-FDFE-CADB-FEF261E403DF}"/>
              </a:ext>
            </a:extLst>
          </p:cNvPr>
          <p:cNvSpPr/>
          <p:nvPr/>
        </p:nvSpPr>
        <p:spPr>
          <a:xfrm>
            <a:off x="173305" y="940542"/>
            <a:ext cx="1400961" cy="1342239"/>
          </a:xfrm>
          <a:prstGeom prst="ellipse">
            <a:avLst/>
          </a:prstGeom>
          <a:solidFill>
            <a:srgbClr val="00B050"/>
          </a:solidFill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5439CD-A39E-3B61-C89D-210A4F655C4F}"/>
              </a:ext>
            </a:extLst>
          </p:cNvPr>
          <p:cNvSpPr txBox="1"/>
          <p:nvPr/>
        </p:nvSpPr>
        <p:spPr>
          <a:xfrm>
            <a:off x="127165" y="1217379"/>
            <a:ext cx="1493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Buprenorphine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7D91875-E1AA-0B80-C02B-376F5F80C50E}"/>
              </a:ext>
            </a:extLst>
          </p:cNvPr>
          <p:cNvSpPr/>
          <p:nvPr/>
        </p:nvSpPr>
        <p:spPr>
          <a:xfrm>
            <a:off x="471377" y="1473599"/>
            <a:ext cx="780176" cy="73670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91C807-0A99-B5ED-C4D5-4E442ED16E7D}"/>
              </a:ext>
            </a:extLst>
          </p:cNvPr>
          <p:cNvSpPr txBox="1"/>
          <p:nvPr/>
        </p:nvSpPr>
        <p:spPr>
          <a:xfrm>
            <a:off x="356703" y="1638791"/>
            <a:ext cx="9773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With</a:t>
            </a:r>
          </a:p>
          <a:p>
            <a:pPr algn="ctr"/>
            <a:r>
              <a:rPr lang="en-US" sz="1000" b="1" dirty="0"/>
              <a:t> Naloxone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E35ABC7-5801-A5F7-44C7-4177F97C8749}"/>
              </a:ext>
            </a:extLst>
          </p:cNvPr>
          <p:cNvCxnSpPr>
            <a:cxnSpLocks/>
          </p:cNvCxnSpPr>
          <p:nvPr/>
        </p:nvCxnSpPr>
        <p:spPr>
          <a:xfrm>
            <a:off x="1574266" y="1611661"/>
            <a:ext cx="1363212" cy="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B8CFCC0E-7E22-D537-5BDD-7CCE07E80F95}"/>
              </a:ext>
            </a:extLst>
          </p:cNvPr>
          <p:cNvGrpSpPr/>
          <p:nvPr/>
        </p:nvGrpSpPr>
        <p:grpSpPr>
          <a:xfrm>
            <a:off x="2518989" y="1228348"/>
            <a:ext cx="1712402" cy="825021"/>
            <a:chOff x="2588279" y="1290861"/>
            <a:chExt cx="1712402" cy="825021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99C2FF45-4592-B26A-9F51-D87517B68F1F}"/>
                </a:ext>
              </a:extLst>
            </p:cNvPr>
            <p:cNvSpPr/>
            <p:nvPr/>
          </p:nvSpPr>
          <p:spPr>
            <a:xfrm>
              <a:off x="3006769" y="1290861"/>
              <a:ext cx="855678" cy="825021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7EAED75-B96E-7BC0-2821-534B3203B63C}"/>
                </a:ext>
              </a:extLst>
            </p:cNvPr>
            <p:cNvSpPr txBox="1"/>
            <p:nvPr/>
          </p:nvSpPr>
          <p:spPr>
            <a:xfrm>
              <a:off x="2588279" y="1615673"/>
              <a:ext cx="17124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i="1" dirty="0"/>
                <a:t>Norbuprenorphine</a:t>
              </a:r>
            </a:p>
          </p:txBody>
        </p:sp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AA6D63E0-1C39-F41C-A537-94FCC568179E}"/>
              </a:ext>
            </a:extLst>
          </p:cNvPr>
          <p:cNvGrpSpPr/>
          <p:nvPr/>
        </p:nvGrpSpPr>
        <p:grpSpPr>
          <a:xfrm>
            <a:off x="112487" y="2592542"/>
            <a:ext cx="4118904" cy="1342239"/>
            <a:chOff x="181777" y="2596243"/>
            <a:chExt cx="4118904" cy="1342239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AD3445B-F6B8-EE81-58E6-9DAA24B86369}"/>
                </a:ext>
              </a:extLst>
            </p:cNvPr>
            <p:cNvSpPr/>
            <p:nvPr/>
          </p:nvSpPr>
          <p:spPr>
            <a:xfrm>
              <a:off x="227916" y="2596243"/>
              <a:ext cx="1400961" cy="134223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13A0150-3918-608C-CD4D-DEA151D97068}"/>
                </a:ext>
              </a:extLst>
            </p:cNvPr>
            <p:cNvSpPr txBox="1"/>
            <p:nvPr/>
          </p:nvSpPr>
          <p:spPr>
            <a:xfrm>
              <a:off x="181777" y="3134969"/>
              <a:ext cx="14932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/>
                <a:t>Buprenorphine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AF3071FB-8B70-BFEB-173E-D23D9ADAD1EA}"/>
                </a:ext>
              </a:extLst>
            </p:cNvPr>
            <p:cNvCxnSpPr>
              <a:cxnSpLocks/>
              <a:stCxn id="15" idx="3"/>
            </p:cNvCxnSpPr>
            <p:nvPr/>
          </p:nvCxnSpPr>
          <p:spPr>
            <a:xfrm flipV="1">
              <a:off x="1675017" y="3273469"/>
              <a:ext cx="1344335" cy="15389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1BB8C346-2851-1E00-AEEA-F1005366F1E5}"/>
                </a:ext>
              </a:extLst>
            </p:cNvPr>
            <p:cNvGrpSpPr/>
            <p:nvPr/>
          </p:nvGrpSpPr>
          <p:grpSpPr>
            <a:xfrm>
              <a:off x="2588279" y="2891955"/>
              <a:ext cx="1712402" cy="825021"/>
              <a:chOff x="2802883" y="1113135"/>
              <a:chExt cx="1712402" cy="825021"/>
            </a:xfrm>
          </p:grpSpPr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055C949B-6E5B-1898-655E-3D9511553E7F}"/>
                  </a:ext>
                </a:extLst>
              </p:cNvPr>
              <p:cNvSpPr/>
              <p:nvPr/>
            </p:nvSpPr>
            <p:spPr>
              <a:xfrm>
                <a:off x="3221373" y="1113135"/>
                <a:ext cx="855678" cy="825021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C627EB6C-33BB-8DD5-0165-7FFE2A540786}"/>
                  </a:ext>
                </a:extLst>
              </p:cNvPr>
              <p:cNvSpPr txBox="1"/>
              <p:nvPr/>
            </p:nvSpPr>
            <p:spPr>
              <a:xfrm>
                <a:off x="2802883" y="1458686"/>
                <a:ext cx="171240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i="1" dirty="0"/>
                  <a:t>Norbuprenorphine</a:t>
                </a:r>
              </a:p>
            </p:txBody>
          </p:sp>
        </p:grpSp>
      </p:grpSp>
      <p:sp>
        <p:nvSpPr>
          <p:cNvPr id="46" name="Oval 45">
            <a:extLst>
              <a:ext uri="{FF2B5EF4-FFF2-40B4-BE49-F238E27FC236}">
                <a16:creationId xmlns:a16="http://schemas.microsoft.com/office/drawing/2014/main" id="{955B65EA-10BC-1A17-6158-348575277231}"/>
              </a:ext>
            </a:extLst>
          </p:cNvPr>
          <p:cNvSpPr/>
          <p:nvPr/>
        </p:nvSpPr>
        <p:spPr>
          <a:xfrm>
            <a:off x="112487" y="4362209"/>
            <a:ext cx="1400961" cy="1342239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2A8CA91-6D28-CE3F-F731-51A49A23C09E}"/>
              </a:ext>
            </a:extLst>
          </p:cNvPr>
          <p:cNvSpPr txBox="1"/>
          <p:nvPr/>
        </p:nvSpPr>
        <p:spPr>
          <a:xfrm>
            <a:off x="52686" y="4876878"/>
            <a:ext cx="1493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Naloxone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60121160-4395-A55D-3497-7BD71B6ECD71}"/>
              </a:ext>
            </a:extLst>
          </p:cNvPr>
          <p:cNvCxnSpPr>
            <a:cxnSpLocks/>
          </p:cNvCxnSpPr>
          <p:nvPr/>
        </p:nvCxnSpPr>
        <p:spPr>
          <a:xfrm>
            <a:off x="3970865" y="936841"/>
            <a:ext cx="0" cy="5552333"/>
          </a:xfrm>
          <a:prstGeom prst="line">
            <a:avLst/>
          </a:prstGeom>
          <a:ln w="730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529CB9DF-2DF3-0DE6-3100-B5AEBA146EE7}"/>
              </a:ext>
            </a:extLst>
          </p:cNvPr>
          <p:cNvGrpSpPr/>
          <p:nvPr/>
        </p:nvGrpSpPr>
        <p:grpSpPr>
          <a:xfrm>
            <a:off x="4167789" y="4721347"/>
            <a:ext cx="4123680" cy="1342239"/>
            <a:chOff x="4290809" y="2594247"/>
            <a:chExt cx="4123680" cy="1342239"/>
          </a:xfrm>
        </p:grpSpPr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27B143AA-7271-F1BE-AF94-B7393F8ABFA9}"/>
                </a:ext>
              </a:extLst>
            </p:cNvPr>
            <p:cNvSpPr/>
            <p:nvPr/>
          </p:nvSpPr>
          <p:spPr>
            <a:xfrm>
              <a:off x="4336948" y="2594247"/>
              <a:ext cx="1400961" cy="1342239"/>
            </a:xfrm>
            <a:prstGeom prst="ellipse">
              <a:avLst/>
            </a:prstGeom>
            <a:solidFill>
              <a:srgbClr val="CC0099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F037BBA8-0848-353A-976B-95855ADD2CBE}"/>
                </a:ext>
              </a:extLst>
            </p:cNvPr>
            <p:cNvSpPr txBox="1"/>
            <p:nvPr/>
          </p:nvSpPr>
          <p:spPr>
            <a:xfrm>
              <a:off x="4290809" y="3132973"/>
              <a:ext cx="14932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</a:rPr>
                <a:t>Tapentadol</a:t>
              </a:r>
            </a:p>
          </p:txBody>
        </p: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B24BF4D0-226B-2DB0-1FB1-E57D86027328}"/>
                </a:ext>
              </a:extLst>
            </p:cNvPr>
            <p:cNvCxnSpPr>
              <a:cxnSpLocks/>
            </p:cNvCxnSpPr>
            <p:nvPr/>
          </p:nvCxnSpPr>
          <p:spPr>
            <a:xfrm>
              <a:off x="5737909" y="3261666"/>
              <a:ext cx="1363212" cy="0"/>
            </a:xfrm>
            <a:prstGeom prst="straightConnector1">
              <a:avLst/>
            </a:prstGeom>
            <a:ln w="28575">
              <a:solidFill>
                <a:srgbClr val="CC0099"/>
              </a:solidFill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505866DC-6202-B824-3CEE-754ABEBE1392}"/>
                </a:ext>
              </a:extLst>
            </p:cNvPr>
            <p:cNvGrpSpPr/>
            <p:nvPr/>
          </p:nvGrpSpPr>
          <p:grpSpPr>
            <a:xfrm>
              <a:off x="6702087" y="2942894"/>
              <a:ext cx="1712402" cy="825021"/>
              <a:chOff x="2807659" y="1166070"/>
              <a:chExt cx="1712402" cy="825021"/>
            </a:xfrm>
          </p:grpSpPr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3EA45093-1EDF-BA85-5B6E-593FEC59E05E}"/>
                  </a:ext>
                </a:extLst>
              </p:cNvPr>
              <p:cNvSpPr/>
              <p:nvPr/>
            </p:nvSpPr>
            <p:spPr>
              <a:xfrm>
                <a:off x="3221373" y="1166070"/>
                <a:ext cx="855678" cy="825021"/>
              </a:xfrm>
              <a:prstGeom prst="ellipse">
                <a:avLst/>
              </a:prstGeom>
              <a:solidFill>
                <a:srgbClr val="FF66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41BB0D01-DF46-ADE7-8258-3DCCF0985D46}"/>
                  </a:ext>
                </a:extLst>
              </p:cNvPr>
              <p:cNvSpPr txBox="1"/>
              <p:nvPr/>
            </p:nvSpPr>
            <p:spPr>
              <a:xfrm>
                <a:off x="2807659" y="1356149"/>
                <a:ext cx="1712402" cy="507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i="1" dirty="0"/>
                  <a:t>Desmethyl-</a:t>
                </a:r>
              </a:p>
              <a:p>
                <a:pPr algn="ctr"/>
                <a:r>
                  <a:rPr lang="en-US" sz="900" i="1" dirty="0" err="1"/>
                  <a:t>tapentadol</a:t>
                </a:r>
                <a:endParaRPr lang="en-US" sz="900" i="1" dirty="0"/>
              </a:p>
              <a:p>
                <a:pPr algn="ctr"/>
                <a:endParaRPr lang="en-US" sz="900" dirty="0"/>
              </a:p>
            </p:txBody>
          </p:sp>
        </p:grp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4F1615DD-E7DF-45DD-A6FD-C13886BD8758}"/>
              </a:ext>
            </a:extLst>
          </p:cNvPr>
          <p:cNvGrpSpPr/>
          <p:nvPr/>
        </p:nvGrpSpPr>
        <p:grpSpPr>
          <a:xfrm>
            <a:off x="4114475" y="969092"/>
            <a:ext cx="4128248" cy="1342239"/>
            <a:chOff x="4290809" y="4315862"/>
            <a:chExt cx="4128248" cy="1342239"/>
          </a:xfrm>
        </p:grpSpPr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F3A3DA4D-5261-EFD5-3506-F80066878382}"/>
                </a:ext>
              </a:extLst>
            </p:cNvPr>
            <p:cNvSpPr/>
            <p:nvPr/>
          </p:nvSpPr>
          <p:spPr>
            <a:xfrm>
              <a:off x="4336948" y="4315862"/>
              <a:ext cx="1400961" cy="1342239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DAAC0DD2-BE1F-2AEA-8540-A56B6168B981}"/>
                </a:ext>
              </a:extLst>
            </p:cNvPr>
            <p:cNvSpPr txBox="1"/>
            <p:nvPr/>
          </p:nvSpPr>
          <p:spPr>
            <a:xfrm>
              <a:off x="4290809" y="4854588"/>
              <a:ext cx="14932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/>
                <a:t>Meperidine</a:t>
              </a:r>
            </a:p>
          </p:txBody>
        </p: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6003AAA4-C19A-9C79-A480-ECE9173273DC}"/>
                </a:ext>
              </a:extLst>
            </p:cNvPr>
            <p:cNvCxnSpPr>
              <a:cxnSpLocks/>
            </p:cNvCxnSpPr>
            <p:nvPr/>
          </p:nvCxnSpPr>
          <p:spPr>
            <a:xfrm>
              <a:off x="5737909" y="4983281"/>
              <a:ext cx="1363212" cy="0"/>
            </a:xfrm>
            <a:prstGeom prst="straightConnector1">
              <a:avLst/>
            </a:prstGeom>
            <a:ln w="28575">
              <a:solidFill>
                <a:srgbClr val="FF9900"/>
              </a:solidFill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E9814C01-C2DA-D813-BA21-C2E8DE04DF63}"/>
                </a:ext>
              </a:extLst>
            </p:cNvPr>
            <p:cNvGrpSpPr/>
            <p:nvPr/>
          </p:nvGrpSpPr>
          <p:grpSpPr>
            <a:xfrm>
              <a:off x="6706655" y="4664509"/>
              <a:ext cx="1712402" cy="825021"/>
              <a:chOff x="2812227" y="1166070"/>
              <a:chExt cx="1712402" cy="825021"/>
            </a:xfrm>
          </p:grpSpPr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C68B0FA2-1BCA-0BBA-51C4-AF90C3060CD6}"/>
                  </a:ext>
                </a:extLst>
              </p:cNvPr>
              <p:cNvSpPr/>
              <p:nvPr/>
            </p:nvSpPr>
            <p:spPr>
              <a:xfrm>
                <a:off x="3221373" y="1166070"/>
                <a:ext cx="855678" cy="825021"/>
              </a:xfrm>
              <a:prstGeom prst="ellipse">
                <a:avLst/>
              </a:prstGeom>
              <a:solidFill>
                <a:srgbClr val="FF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703259DB-B174-7E3B-AE66-9D4EAAE03650}"/>
                  </a:ext>
                </a:extLst>
              </p:cNvPr>
              <p:cNvSpPr txBox="1"/>
              <p:nvPr/>
            </p:nvSpPr>
            <p:spPr>
              <a:xfrm>
                <a:off x="2812227" y="1479260"/>
                <a:ext cx="171240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i="1" dirty="0"/>
                  <a:t>Normeperidine</a:t>
                </a:r>
              </a:p>
              <a:p>
                <a:pPr algn="ctr"/>
                <a:endParaRPr lang="en-US" sz="900" dirty="0"/>
              </a:p>
            </p:txBody>
          </p:sp>
        </p:grpSp>
      </p:grp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F483F0A1-D18E-42DB-3F5C-FD515CDD1044}"/>
              </a:ext>
            </a:extLst>
          </p:cNvPr>
          <p:cNvCxnSpPr>
            <a:cxnSpLocks/>
          </p:cNvCxnSpPr>
          <p:nvPr/>
        </p:nvCxnSpPr>
        <p:spPr>
          <a:xfrm>
            <a:off x="8098106" y="861073"/>
            <a:ext cx="0" cy="5552333"/>
          </a:xfrm>
          <a:prstGeom prst="line">
            <a:avLst/>
          </a:prstGeom>
          <a:ln w="730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0DF8FE26-C281-B641-E6B3-42EBD44E46BE}"/>
              </a:ext>
            </a:extLst>
          </p:cNvPr>
          <p:cNvGrpSpPr/>
          <p:nvPr/>
        </p:nvGrpSpPr>
        <p:grpSpPr>
          <a:xfrm>
            <a:off x="2250166" y="5311477"/>
            <a:ext cx="1493240" cy="1342239"/>
            <a:chOff x="9530608" y="4645475"/>
            <a:chExt cx="1493240" cy="1342239"/>
          </a:xfrm>
        </p:grpSpPr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7820C356-6DE4-A5C0-E031-7352B5298F89}"/>
                </a:ext>
              </a:extLst>
            </p:cNvPr>
            <p:cNvSpPr/>
            <p:nvPr/>
          </p:nvSpPr>
          <p:spPr>
            <a:xfrm>
              <a:off x="9576747" y="4645475"/>
              <a:ext cx="1400961" cy="1342239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E76DB9DC-93EE-9FF5-1C53-46D5D3703A65}"/>
                </a:ext>
              </a:extLst>
            </p:cNvPr>
            <p:cNvSpPr txBox="1"/>
            <p:nvPr/>
          </p:nvSpPr>
          <p:spPr>
            <a:xfrm>
              <a:off x="9530608" y="5184201"/>
              <a:ext cx="14932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/>
                <a:t>Pentazocine</a:t>
              </a:r>
            </a:p>
          </p:txBody>
        </p:sp>
      </p:grpSp>
      <p:sp>
        <p:nvSpPr>
          <p:cNvPr id="121" name="Oval 120">
            <a:extLst>
              <a:ext uri="{FF2B5EF4-FFF2-40B4-BE49-F238E27FC236}">
                <a16:creationId xmlns:a16="http://schemas.microsoft.com/office/drawing/2014/main" id="{795EC4AD-D343-82C2-8DA4-21738C3E9EFD}"/>
              </a:ext>
            </a:extLst>
          </p:cNvPr>
          <p:cNvSpPr/>
          <p:nvPr/>
        </p:nvSpPr>
        <p:spPr>
          <a:xfrm>
            <a:off x="8432792" y="4707612"/>
            <a:ext cx="1400961" cy="1342239"/>
          </a:xfrm>
          <a:prstGeom prst="ellipse">
            <a:avLst/>
          </a:prstGeom>
          <a:solidFill>
            <a:srgbClr val="6600CC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1D387F84-268C-484E-84A7-283C27DF9F9A}"/>
              </a:ext>
            </a:extLst>
          </p:cNvPr>
          <p:cNvSpPr txBox="1"/>
          <p:nvPr/>
        </p:nvSpPr>
        <p:spPr>
          <a:xfrm>
            <a:off x="8386653" y="5246338"/>
            <a:ext cx="1493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Fentanyl</a:t>
            </a:r>
          </a:p>
        </p:txBody>
      </p: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21C2E231-6F6C-7531-78BE-EB19E4367F79}"/>
              </a:ext>
            </a:extLst>
          </p:cNvPr>
          <p:cNvCxnSpPr>
            <a:cxnSpLocks/>
          </p:cNvCxnSpPr>
          <p:nvPr/>
        </p:nvCxnSpPr>
        <p:spPr>
          <a:xfrm>
            <a:off x="9833753" y="5375031"/>
            <a:ext cx="1363212" cy="0"/>
          </a:xfrm>
          <a:prstGeom prst="straightConnector1">
            <a:avLst/>
          </a:prstGeom>
          <a:ln w="28575">
            <a:solidFill>
              <a:srgbClr val="6600CC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EF91884C-C097-3B86-94D8-6334F2D10075}"/>
              </a:ext>
            </a:extLst>
          </p:cNvPr>
          <p:cNvGrpSpPr/>
          <p:nvPr/>
        </p:nvGrpSpPr>
        <p:grpSpPr>
          <a:xfrm>
            <a:off x="10762289" y="4985863"/>
            <a:ext cx="1712402" cy="825021"/>
            <a:chOff x="2793011" y="1166070"/>
            <a:chExt cx="1712402" cy="82502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E6FE60F2-5A79-6CE2-5793-913EB3C6FF1C}"/>
                </a:ext>
              </a:extLst>
            </p:cNvPr>
            <p:cNvSpPr/>
            <p:nvPr/>
          </p:nvSpPr>
          <p:spPr>
            <a:xfrm>
              <a:off x="3221373" y="1166070"/>
              <a:ext cx="855678" cy="825021"/>
            </a:xfrm>
            <a:prstGeom prst="ellipse">
              <a:avLst/>
            </a:prstGeom>
            <a:solidFill>
              <a:srgbClr val="CC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B9C56848-089E-B3DE-3DE8-C69F8704B4FF}"/>
                </a:ext>
              </a:extLst>
            </p:cNvPr>
            <p:cNvSpPr txBox="1"/>
            <p:nvPr/>
          </p:nvSpPr>
          <p:spPr>
            <a:xfrm>
              <a:off x="2793011" y="1468994"/>
              <a:ext cx="17124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i="1" dirty="0"/>
                <a:t>Norfentanyl</a:t>
              </a:r>
            </a:p>
            <a:p>
              <a:pPr algn="ctr"/>
              <a:endParaRPr lang="en-US" sz="900" dirty="0"/>
            </a:p>
          </p:txBody>
        </p:sp>
      </p:grp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F9B657AE-EAC7-C0E9-C0DC-A393BFDB4D88}"/>
              </a:ext>
            </a:extLst>
          </p:cNvPr>
          <p:cNvCxnSpPr>
            <a:cxnSpLocks/>
          </p:cNvCxnSpPr>
          <p:nvPr/>
        </p:nvCxnSpPr>
        <p:spPr>
          <a:xfrm flipH="1">
            <a:off x="0" y="4018289"/>
            <a:ext cx="3970865" cy="110120"/>
          </a:xfrm>
          <a:prstGeom prst="line">
            <a:avLst/>
          </a:prstGeom>
          <a:ln w="730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EAABFCB1-6600-642C-4E97-57DE16452ECB}"/>
              </a:ext>
            </a:extLst>
          </p:cNvPr>
          <p:cNvCxnSpPr>
            <a:cxnSpLocks/>
          </p:cNvCxnSpPr>
          <p:nvPr/>
        </p:nvCxnSpPr>
        <p:spPr>
          <a:xfrm flipH="1">
            <a:off x="6584" y="4540874"/>
            <a:ext cx="3964281" cy="2165897"/>
          </a:xfrm>
          <a:prstGeom prst="line">
            <a:avLst/>
          </a:prstGeom>
          <a:ln w="730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E183DA69-072E-9A58-A341-AE74311A3029}"/>
              </a:ext>
            </a:extLst>
          </p:cNvPr>
          <p:cNvCxnSpPr>
            <a:cxnSpLocks/>
          </p:cNvCxnSpPr>
          <p:nvPr/>
        </p:nvCxnSpPr>
        <p:spPr>
          <a:xfrm flipH="1">
            <a:off x="3994521" y="2478639"/>
            <a:ext cx="4103585" cy="7143"/>
          </a:xfrm>
          <a:prstGeom prst="line">
            <a:avLst/>
          </a:prstGeom>
          <a:ln w="730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4896D5EE-D7DC-A6E3-A549-204A7DC14E17}"/>
              </a:ext>
            </a:extLst>
          </p:cNvPr>
          <p:cNvCxnSpPr>
            <a:cxnSpLocks/>
          </p:cNvCxnSpPr>
          <p:nvPr/>
        </p:nvCxnSpPr>
        <p:spPr>
          <a:xfrm flipH="1">
            <a:off x="3985440" y="4244404"/>
            <a:ext cx="4103585" cy="7143"/>
          </a:xfrm>
          <a:prstGeom prst="line">
            <a:avLst/>
          </a:prstGeom>
          <a:ln w="730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DB1E96F0-9D6A-2BB0-CC25-35073C8936CF}"/>
              </a:ext>
            </a:extLst>
          </p:cNvPr>
          <p:cNvCxnSpPr>
            <a:cxnSpLocks/>
          </p:cNvCxnSpPr>
          <p:nvPr/>
        </p:nvCxnSpPr>
        <p:spPr>
          <a:xfrm flipH="1">
            <a:off x="8079945" y="2471496"/>
            <a:ext cx="4103585" cy="7143"/>
          </a:xfrm>
          <a:prstGeom prst="line">
            <a:avLst/>
          </a:prstGeom>
          <a:ln w="730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664843F2-52E1-097C-14DC-679069461A8E}"/>
              </a:ext>
            </a:extLst>
          </p:cNvPr>
          <p:cNvCxnSpPr>
            <a:cxnSpLocks/>
          </p:cNvCxnSpPr>
          <p:nvPr/>
        </p:nvCxnSpPr>
        <p:spPr>
          <a:xfrm flipH="1">
            <a:off x="8079944" y="4235531"/>
            <a:ext cx="4103585" cy="7143"/>
          </a:xfrm>
          <a:prstGeom prst="line">
            <a:avLst/>
          </a:prstGeom>
          <a:ln w="730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B9C6CDB1-5467-5671-79E4-BE2A85D59D17}"/>
              </a:ext>
            </a:extLst>
          </p:cNvPr>
          <p:cNvGrpSpPr/>
          <p:nvPr/>
        </p:nvGrpSpPr>
        <p:grpSpPr>
          <a:xfrm>
            <a:off x="2077860" y="4111402"/>
            <a:ext cx="1712402" cy="825021"/>
            <a:chOff x="2793011" y="1166070"/>
            <a:chExt cx="1712402" cy="82502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9BA406BF-EE9F-57BF-5826-E822CC9251DD}"/>
                </a:ext>
              </a:extLst>
            </p:cNvPr>
            <p:cNvSpPr/>
            <p:nvPr/>
          </p:nvSpPr>
          <p:spPr>
            <a:xfrm>
              <a:off x="3221373" y="1166070"/>
              <a:ext cx="855678" cy="825021"/>
            </a:xfrm>
            <a:prstGeom prst="ellipse">
              <a:avLst/>
            </a:prstGeom>
            <a:solidFill>
              <a:srgbClr val="FFDF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F23FB86-8CF1-DFBB-1EB0-A62E790C2ED8}"/>
                </a:ext>
              </a:extLst>
            </p:cNvPr>
            <p:cNvSpPr txBox="1"/>
            <p:nvPr/>
          </p:nvSpPr>
          <p:spPr>
            <a:xfrm>
              <a:off x="2793011" y="1486867"/>
              <a:ext cx="17124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i="1" dirty="0"/>
                <a:t>Noroxymorphone</a:t>
              </a:r>
            </a:p>
            <a:p>
              <a:pPr algn="ctr"/>
              <a:endParaRPr lang="en-US" sz="900" dirty="0"/>
            </a:p>
          </p:txBody>
        </p:sp>
      </p:grp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20728C1-D870-75C1-952E-D842724D29A2}"/>
              </a:ext>
            </a:extLst>
          </p:cNvPr>
          <p:cNvCxnSpPr>
            <a:cxnSpLocks/>
          </p:cNvCxnSpPr>
          <p:nvPr/>
        </p:nvCxnSpPr>
        <p:spPr>
          <a:xfrm flipV="1">
            <a:off x="1480399" y="4616216"/>
            <a:ext cx="1058301" cy="32159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2533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31">
            <a:extLst>
              <a:ext uri="{FF2B5EF4-FFF2-40B4-BE49-F238E27FC236}">
                <a16:creationId xmlns:a16="http://schemas.microsoft.com/office/drawing/2014/main" id="{4A5917F9-BCD6-F74E-4E75-489185D02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229"/>
            <a:ext cx="10515600" cy="429243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/>
              <a:t>Opioids/Synthetic Opiates parent drug</a:t>
            </a:r>
            <a:r>
              <a:rPr lang="en-US" sz="3200" dirty="0"/>
              <a:t> and metabolite(s)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58485A1A-07A2-A6D5-8000-357850EF932D}"/>
              </a:ext>
            </a:extLst>
          </p:cNvPr>
          <p:cNvGrpSpPr/>
          <p:nvPr/>
        </p:nvGrpSpPr>
        <p:grpSpPr>
          <a:xfrm>
            <a:off x="9768739" y="883396"/>
            <a:ext cx="1493240" cy="1342239"/>
            <a:chOff x="8291469" y="940542"/>
            <a:chExt cx="1493240" cy="1342239"/>
          </a:xfrm>
        </p:grpSpPr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65E22C96-9FFA-E8CC-59EA-472AADA3C7C2}"/>
                </a:ext>
              </a:extLst>
            </p:cNvPr>
            <p:cNvSpPr/>
            <p:nvPr/>
          </p:nvSpPr>
          <p:spPr>
            <a:xfrm>
              <a:off x="8337608" y="940542"/>
              <a:ext cx="1400961" cy="1342239"/>
            </a:xfrm>
            <a:prstGeom prst="ellipse">
              <a:avLst/>
            </a:prstGeom>
            <a:solidFill>
              <a:srgbClr val="CCFFFF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9D9DACCA-E38A-45C9-A346-B6788704F495}"/>
                </a:ext>
              </a:extLst>
            </p:cNvPr>
            <p:cNvSpPr txBox="1"/>
            <p:nvPr/>
          </p:nvSpPr>
          <p:spPr>
            <a:xfrm>
              <a:off x="8291469" y="1479268"/>
              <a:ext cx="14932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/>
                <a:t>Hydromorphone</a:t>
              </a:r>
            </a:p>
          </p:txBody>
        </p:sp>
      </p:grp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60121160-4395-A55D-3497-7BD71B6ECD71}"/>
              </a:ext>
            </a:extLst>
          </p:cNvPr>
          <p:cNvCxnSpPr>
            <a:cxnSpLocks/>
          </p:cNvCxnSpPr>
          <p:nvPr/>
        </p:nvCxnSpPr>
        <p:spPr>
          <a:xfrm>
            <a:off x="4540560" y="1004506"/>
            <a:ext cx="0" cy="5552333"/>
          </a:xfrm>
          <a:prstGeom prst="line">
            <a:avLst/>
          </a:prstGeom>
          <a:ln w="730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>
            <a:extLst>
              <a:ext uri="{FF2B5EF4-FFF2-40B4-BE49-F238E27FC236}">
                <a16:creationId xmlns:a16="http://schemas.microsoft.com/office/drawing/2014/main" id="{4E8A726A-45DA-9301-5F3F-0458C1E80F44}"/>
              </a:ext>
            </a:extLst>
          </p:cNvPr>
          <p:cNvSpPr/>
          <p:nvPr/>
        </p:nvSpPr>
        <p:spPr>
          <a:xfrm>
            <a:off x="353778" y="3648783"/>
            <a:ext cx="1400961" cy="1342239"/>
          </a:xfrm>
          <a:prstGeom prst="ellipse">
            <a:avLst/>
          </a:prstGeom>
          <a:solidFill>
            <a:srgbClr val="FF5353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3A44400-4A43-CF44-40DF-01EF2BDF8F8F}"/>
              </a:ext>
            </a:extLst>
          </p:cNvPr>
          <p:cNvSpPr txBox="1"/>
          <p:nvPr/>
        </p:nvSpPr>
        <p:spPr>
          <a:xfrm>
            <a:off x="261499" y="4173409"/>
            <a:ext cx="1493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Oxymorphone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C60EE4F-A831-1E71-8DD2-D53613BBAC6E}"/>
              </a:ext>
            </a:extLst>
          </p:cNvPr>
          <p:cNvCxnSpPr>
            <a:cxnSpLocks/>
          </p:cNvCxnSpPr>
          <p:nvPr/>
        </p:nvCxnSpPr>
        <p:spPr>
          <a:xfrm flipV="1">
            <a:off x="1745295" y="4373092"/>
            <a:ext cx="1634542" cy="4343"/>
          </a:xfrm>
          <a:prstGeom prst="straightConnector1">
            <a:avLst/>
          </a:prstGeom>
          <a:ln w="28575">
            <a:solidFill>
              <a:srgbClr val="FF5353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F7F37F1-52FD-547A-72CE-619A10B62067}"/>
              </a:ext>
            </a:extLst>
          </p:cNvPr>
          <p:cNvGrpSpPr/>
          <p:nvPr/>
        </p:nvGrpSpPr>
        <p:grpSpPr>
          <a:xfrm>
            <a:off x="2971302" y="3970947"/>
            <a:ext cx="1712402" cy="825021"/>
            <a:chOff x="2793011" y="1166070"/>
            <a:chExt cx="1712402" cy="825021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8ABA84AF-48E5-D8D9-3483-6B7A754789E5}"/>
                </a:ext>
              </a:extLst>
            </p:cNvPr>
            <p:cNvSpPr/>
            <p:nvPr/>
          </p:nvSpPr>
          <p:spPr>
            <a:xfrm>
              <a:off x="3221373" y="1166070"/>
              <a:ext cx="855678" cy="825021"/>
            </a:xfrm>
            <a:prstGeom prst="ellipse">
              <a:avLst/>
            </a:prstGeom>
            <a:solidFill>
              <a:srgbClr val="FFDF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903B3F6D-E8BF-2ABC-6A8E-F8EA8FD55483}"/>
                </a:ext>
              </a:extLst>
            </p:cNvPr>
            <p:cNvSpPr txBox="1"/>
            <p:nvPr/>
          </p:nvSpPr>
          <p:spPr>
            <a:xfrm>
              <a:off x="2793011" y="1486867"/>
              <a:ext cx="17124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i="1" dirty="0"/>
                <a:t>Noroxymorphone</a:t>
              </a:r>
            </a:p>
            <a:p>
              <a:pPr algn="ctr"/>
              <a:endParaRPr lang="en-US" sz="900" dirty="0"/>
            </a:p>
          </p:txBody>
        </p:sp>
      </p:grp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892B813-FB85-0271-F05B-CFA9B2731F1F}"/>
              </a:ext>
            </a:extLst>
          </p:cNvPr>
          <p:cNvCxnSpPr>
            <a:cxnSpLocks/>
            <a:stCxn id="34" idx="3"/>
          </p:cNvCxnSpPr>
          <p:nvPr/>
        </p:nvCxnSpPr>
        <p:spPr>
          <a:xfrm flipV="1">
            <a:off x="1807087" y="6139582"/>
            <a:ext cx="1541898" cy="1"/>
          </a:xfrm>
          <a:prstGeom prst="straightConnector1">
            <a:avLst/>
          </a:prstGeom>
          <a:ln w="28575">
            <a:solidFill>
              <a:srgbClr val="DB8B85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C98BE820-9142-F750-44A9-05F962A88BFB}"/>
              </a:ext>
            </a:extLst>
          </p:cNvPr>
          <p:cNvGrpSpPr/>
          <p:nvPr/>
        </p:nvGrpSpPr>
        <p:grpSpPr>
          <a:xfrm>
            <a:off x="313847" y="5424927"/>
            <a:ext cx="1493240" cy="1342239"/>
            <a:chOff x="2606259" y="5472978"/>
            <a:chExt cx="1493240" cy="1342239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BAA4188-263D-883D-2673-ACB0DBD4DC79}"/>
                </a:ext>
              </a:extLst>
            </p:cNvPr>
            <p:cNvSpPr/>
            <p:nvPr/>
          </p:nvSpPr>
          <p:spPr>
            <a:xfrm>
              <a:off x="2698538" y="5472978"/>
              <a:ext cx="1400961" cy="1342239"/>
            </a:xfrm>
            <a:prstGeom prst="ellipse">
              <a:avLst/>
            </a:prstGeom>
            <a:solidFill>
              <a:srgbClr val="DB8B85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1B63EC06-1D96-F604-3A03-26A1B8E36185}"/>
                </a:ext>
              </a:extLst>
            </p:cNvPr>
            <p:cNvSpPr txBox="1"/>
            <p:nvPr/>
          </p:nvSpPr>
          <p:spPr>
            <a:xfrm>
              <a:off x="2606259" y="6033745"/>
              <a:ext cx="14932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/>
                <a:t>Naltrexone</a:t>
              </a:r>
            </a:p>
          </p:txBody>
        </p:sp>
      </p:grpSp>
      <p:sp>
        <p:nvSpPr>
          <p:cNvPr id="69" name="Oval 68">
            <a:extLst>
              <a:ext uri="{FF2B5EF4-FFF2-40B4-BE49-F238E27FC236}">
                <a16:creationId xmlns:a16="http://schemas.microsoft.com/office/drawing/2014/main" id="{F3A3DA4D-5261-EFD5-3506-F80066878382}"/>
              </a:ext>
            </a:extLst>
          </p:cNvPr>
          <p:cNvSpPr/>
          <p:nvPr/>
        </p:nvSpPr>
        <p:spPr>
          <a:xfrm>
            <a:off x="4782014" y="2903567"/>
            <a:ext cx="1400961" cy="1342239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6003AAA4-C19A-9C79-A480-ECE9173273DC}"/>
              </a:ext>
            </a:extLst>
          </p:cNvPr>
          <p:cNvCxnSpPr>
            <a:cxnSpLocks/>
          </p:cNvCxnSpPr>
          <p:nvPr/>
        </p:nvCxnSpPr>
        <p:spPr>
          <a:xfrm flipV="1">
            <a:off x="6173996" y="3375143"/>
            <a:ext cx="1371381" cy="1299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27230EA6-5517-668A-580F-EB30FAFBB1C3}"/>
              </a:ext>
            </a:extLst>
          </p:cNvPr>
          <p:cNvGrpSpPr/>
          <p:nvPr/>
        </p:nvGrpSpPr>
        <p:grpSpPr>
          <a:xfrm>
            <a:off x="4694124" y="785966"/>
            <a:ext cx="3943354" cy="1820096"/>
            <a:chOff x="4337968" y="778214"/>
            <a:chExt cx="3943354" cy="1820096"/>
          </a:xfrm>
        </p:grpSpPr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27B143AA-7271-F1BE-AF94-B7393F8ABFA9}"/>
                </a:ext>
              </a:extLst>
            </p:cNvPr>
            <p:cNvSpPr/>
            <p:nvPr/>
          </p:nvSpPr>
          <p:spPr>
            <a:xfrm>
              <a:off x="4384107" y="1028939"/>
              <a:ext cx="1400961" cy="1342239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F037BBA8-0848-353A-976B-95855ADD2CBE}"/>
                </a:ext>
              </a:extLst>
            </p:cNvPr>
            <p:cNvSpPr txBox="1"/>
            <p:nvPr/>
          </p:nvSpPr>
          <p:spPr>
            <a:xfrm>
              <a:off x="4337968" y="1567665"/>
              <a:ext cx="14932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</a:rPr>
                <a:t>Hydrocodone</a:t>
              </a:r>
            </a:p>
          </p:txBody>
        </p: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B24BF4D0-226B-2DB0-1FB1-E57D8602732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658147" y="1263268"/>
              <a:ext cx="569479" cy="78409"/>
            </a:xfrm>
            <a:prstGeom prst="straightConnector1">
              <a:avLst/>
            </a:prstGeom>
            <a:ln w="28575">
              <a:solidFill>
                <a:srgbClr val="0000CC"/>
              </a:solidFill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505866DC-6202-B824-3CEE-754ABEBE1392}"/>
                </a:ext>
              </a:extLst>
            </p:cNvPr>
            <p:cNvGrpSpPr/>
            <p:nvPr/>
          </p:nvGrpSpPr>
          <p:grpSpPr>
            <a:xfrm>
              <a:off x="5817840" y="778214"/>
              <a:ext cx="1712402" cy="825021"/>
              <a:chOff x="2401272" y="1174675"/>
              <a:chExt cx="1712402" cy="825021"/>
            </a:xfrm>
          </p:grpSpPr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3EA45093-1EDF-BA85-5B6E-593FEC59E05E}"/>
                  </a:ext>
                </a:extLst>
              </p:cNvPr>
              <p:cNvSpPr/>
              <p:nvPr/>
            </p:nvSpPr>
            <p:spPr>
              <a:xfrm>
                <a:off x="2811058" y="1174675"/>
                <a:ext cx="855678" cy="825021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41BB0D01-DF46-ADE7-8258-3DCCF0985D46}"/>
                  </a:ext>
                </a:extLst>
              </p:cNvPr>
              <p:cNvSpPr txBox="1"/>
              <p:nvPr/>
            </p:nvSpPr>
            <p:spPr>
              <a:xfrm>
                <a:off x="2401272" y="1477148"/>
                <a:ext cx="171240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i="1" dirty="0">
                    <a:solidFill>
                      <a:schemeClr val="bg1"/>
                    </a:solidFill>
                  </a:rPr>
                  <a:t>Norhydrocodone</a:t>
                </a:r>
              </a:p>
              <a:p>
                <a:pPr algn="ctr"/>
                <a:endParaRPr lang="en-US" sz="900" dirty="0"/>
              </a:p>
            </p:txBody>
          </p:sp>
        </p:grp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63F151E2-D650-B697-3B83-302DCA48D9C3}"/>
                </a:ext>
              </a:extLst>
            </p:cNvPr>
            <p:cNvGrpSpPr/>
            <p:nvPr/>
          </p:nvGrpSpPr>
          <p:grpSpPr>
            <a:xfrm>
              <a:off x="6568920" y="1773289"/>
              <a:ext cx="1712402" cy="825021"/>
              <a:chOff x="2818288" y="889982"/>
              <a:chExt cx="1712402" cy="825021"/>
            </a:xfrm>
          </p:grpSpPr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2B692B72-F31E-BD94-A052-165295723120}"/>
                  </a:ext>
                </a:extLst>
              </p:cNvPr>
              <p:cNvSpPr/>
              <p:nvPr/>
            </p:nvSpPr>
            <p:spPr>
              <a:xfrm>
                <a:off x="3246650" y="889982"/>
                <a:ext cx="855678" cy="825021"/>
              </a:xfrm>
              <a:prstGeom prst="ellipse">
                <a:avLst/>
              </a:prstGeom>
              <a:solidFill>
                <a:srgbClr val="CC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71C0694B-19B6-4CFB-B1AB-91529F43FD06}"/>
                  </a:ext>
                </a:extLst>
              </p:cNvPr>
              <p:cNvSpPr txBox="1"/>
              <p:nvPr/>
            </p:nvSpPr>
            <p:spPr>
              <a:xfrm>
                <a:off x="2818288" y="1195746"/>
                <a:ext cx="171240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i="1" dirty="0"/>
                  <a:t>Hydromorphone</a:t>
                </a:r>
              </a:p>
              <a:p>
                <a:pPr algn="ctr"/>
                <a:endParaRPr lang="en-US" sz="900" dirty="0"/>
              </a:p>
            </p:txBody>
          </p:sp>
        </p:grp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EA279904-78DB-E34F-0DEB-506ECA2A2302}"/>
                </a:ext>
              </a:extLst>
            </p:cNvPr>
            <p:cNvCxnSpPr>
              <a:cxnSpLocks/>
            </p:cNvCxnSpPr>
            <p:nvPr/>
          </p:nvCxnSpPr>
          <p:spPr>
            <a:xfrm>
              <a:off x="5644836" y="2064579"/>
              <a:ext cx="1352446" cy="88412"/>
            </a:xfrm>
            <a:prstGeom prst="straightConnector1">
              <a:avLst/>
            </a:prstGeom>
            <a:ln w="15875">
              <a:solidFill>
                <a:srgbClr val="0000CC"/>
              </a:solidFill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55" name="Oval 54">
            <a:extLst>
              <a:ext uri="{FF2B5EF4-FFF2-40B4-BE49-F238E27FC236}">
                <a16:creationId xmlns:a16="http://schemas.microsoft.com/office/drawing/2014/main" id="{B3C5DC15-27E8-C2D7-B3AA-7C31E695C736}"/>
              </a:ext>
            </a:extLst>
          </p:cNvPr>
          <p:cNvSpPr/>
          <p:nvPr/>
        </p:nvSpPr>
        <p:spPr>
          <a:xfrm>
            <a:off x="4811895" y="5153148"/>
            <a:ext cx="1400961" cy="1342239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9BE665E-1864-A6C6-8700-2688A6217B32}"/>
              </a:ext>
            </a:extLst>
          </p:cNvPr>
          <p:cNvSpPr txBox="1"/>
          <p:nvPr/>
        </p:nvSpPr>
        <p:spPr>
          <a:xfrm>
            <a:off x="4765755" y="5698642"/>
            <a:ext cx="1493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Codeine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30B45517-2E08-BF7A-DB38-3626AC858B16}"/>
              </a:ext>
            </a:extLst>
          </p:cNvPr>
          <p:cNvCxnSpPr>
            <a:cxnSpLocks/>
          </p:cNvCxnSpPr>
          <p:nvPr/>
        </p:nvCxnSpPr>
        <p:spPr>
          <a:xfrm flipV="1">
            <a:off x="5942975" y="5164426"/>
            <a:ext cx="540618" cy="147639"/>
          </a:xfrm>
          <a:prstGeom prst="straightConnector1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58" name="Group 57">
            <a:extLst>
              <a:ext uri="{FF2B5EF4-FFF2-40B4-BE49-F238E27FC236}">
                <a16:creationId xmlns:a16="http://schemas.microsoft.com/office/drawing/2014/main" id="{D879F5F2-D537-FE88-7EF3-91A22ABD69FC}"/>
              </a:ext>
            </a:extLst>
          </p:cNvPr>
          <p:cNvGrpSpPr/>
          <p:nvPr/>
        </p:nvGrpSpPr>
        <p:grpSpPr>
          <a:xfrm>
            <a:off x="6016820" y="4597995"/>
            <a:ext cx="1712402" cy="825021"/>
            <a:chOff x="2788609" y="1166070"/>
            <a:chExt cx="1712402" cy="825021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D9E65A1F-FD1F-9615-BC8B-231B098624DD}"/>
                </a:ext>
              </a:extLst>
            </p:cNvPr>
            <p:cNvSpPr/>
            <p:nvPr/>
          </p:nvSpPr>
          <p:spPr>
            <a:xfrm>
              <a:off x="3221373" y="1166070"/>
              <a:ext cx="855678" cy="82502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2B25D003-E964-A85D-B1EE-020A522BE74A}"/>
                </a:ext>
              </a:extLst>
            </p:cNvPr>
            <p:cNvSpPr txBox="1"/>
            <p:nvPr/>
          </p:nvSpPr>
          <p:spPr>
            <a:xfrm>
              <a:off x="2788609" y="1430590"/>
              <a:ext cx="17124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i="1" dirty="0"/>
                <a:t>Morphine</a:t>
              </a:r>
            </a:p>
            <a:p>
              <a:pPr algn="ctr"/>
              <a:endParaRPr lang="en-US" sz="900" dirty="0"/>
            </a:p>
          </p:txBody>
        </p:sp>
      </p:grp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E64853FA-A4A9-E3FE-FE8E-4F2B85921BCE}"/>
              </a:ext>
            </a:extLst>
          </p:cNvPr>
          <p:cNvCxnSpPr>
            <a:cxnSpLocks/>
          </p:cNvCxnSpPr>
          <p:nvPr/>
        </p:nvCxnSpPr>
        <p:spPr>
          <a:xfrm>
            <a:off x="6141224" y="6087975"/>
            <a:ext cx="4866134" cy="199318"/>
          </a:xfrm>
          <a:prstGeom prst="straightConnector1">
            <a:avLst/>
          </a:prstGeom>
          <a:ln w="95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20B1FAEB-0402-AA30-B2CE-61F21EDB6DA3}"/>
              </a:ext>
            </a:extLst>
          </p:cNvPr>
          <p:cNvCxnSpPr>
            <a:cxnSpLocks/>
          </p:cNvCxnSpPr>
          <p:nvPr/>
        </p:nvCxnSpPr>
        <p:spPr>
          <a:xfrm flipV="1">
            <a:off x="6212856" y="5423016"/>
            <a:ext cx="4649984" cy="281136"/>
          </a:xfrm>
          <a:prstGeom prst="straightConnector1">
            <a:avLst/>
          </a:prstGeom>
          <a:ln w="95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B1AC9FD8-AFE8-DAF1-A19D-56873FCD2E59}"/>
              </a:ext>
            </a:extLst>
          </p:cNvPr>
          <p:cNvCxnSpPr>
            <a:cxnSpLocks/>
          </p:cNvCxnSpPr>
          <p:nvPr/>
        </p:nvCxnSpPr>
        <p:spPr>
          <a:xfrm flipV="1">
            <a:off x="7315139" y="4719898"/>
            <a:ext cx="2119162" cy="264554"/>
          </a:xfrm>
          <a:prstGeom prst="straightConnector1">
            <a:avLst/>
          </a:prstGeom>
          <a:ln w="95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637EEB30-43FB-E18E-E477-EC969672C5AF}"/>
              </a:ext>
            </a:extLst>
          </p:cNvPr>
          <p:cNvGrpSpPr/>
          <p:nvPr/>
        </p:nvGrpSpPr>
        <p:grpSpPr>
          <a:xfrm>
            <a:off x="9010341" y="4326504"/>
            <a:ext cx="1712402" cy="825021"/>
            <a:chOff x="2812227" y="1166070"/>
            <a:chExt cx="1712402" cy="825021"/>
          </a:xfrm>
        </p:grpSpPr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44EE0FA7-FCF9-9470-8536-464073012260}"/>
                </a:ext>
              </a:extLst>
            </p:cNvPr>
            <p:cNvSpPr/>
            <p:nvPr/>
          </p:nvSpPr>
          <p:spPr>
            <a:xfrm>
              <a:off x="3221373" y="1166070"/>
              <a:ext cx="855678" cy="825021"/>
            </a:xfrm>
            <a:prstGeom prst="ellipse">
              <a:avLst/>
            </a:prstGeom>
            <a:solidFill>
              <a:srgbClr val="CC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CCB5302F-F50C-7910-4294-7BE624DD7ADC}"/>
                </a:ext>
              </a:extLst>
            </p:cNvPr>
            <p:cNvSpPr txBox="1"/>
            <p:nvPr/>
          </p:nvSpPr>
          <p:spPr>
            <a:xfrm>
              <a:off x="2812227" y="1479260"/>
              <a:ext cx="17124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i="1" dirty="0"/>
                <a:t>Hydromorphone</a:t>
              </a:r>
            </a:p>
            <a:p>
              <a:pPr algn="ctr"/>
              <a:endParaRPr lang="en-US" sz="900" dirty="0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35415D9-C85C-CA14-9DF6-53D16757BFD9}"/>
              </a:ext>
            </a:extLst>
          </p:cNvPr>
          <p:cNvGrpSpPr/>
          <p:nvPr/>
        </p:nvGrpSpPr>
        <p:grpSpPr>
          <a:xfrm>
            <a:off x="10463241" y="2854331"/>
            <a:ext cx="1826607" cy="3912835"/>
            <a:chOff x="10463241" y="2854331"/>
            <a:chExt cx="1826607" cy="3912835"/>
          </a:xfrm>
        </p:grpSpPr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EDA363B8-C3DE-CD99-B5C4-8A6CEEAF4C26}"/>
                </a:ext>
              </a:extLst>
            </p:cNvPr>
            <p:cNvGrpSpPr/>
            <p:nvPr/>
          </p:nvGrpSpPr>
          <p:grpSpPr>
            <a:xfrm>
              <a:off x="10577446" y="5867841"/>
              <a:ext cx="1712402" cy="825021"/>
              <a:chOff x="2821490" y="2162275"/>
              <a:chExt cx="1712402" cy="825021"/>
            </a:xfrm>
          </p:grpSpPr>
          <p:sp>
            <p:nvSpPr>
              <p:cNvPr id="116" name="Oval 115">
                <a:extLst>
                  <a:ext uri="{FF2B5EF4-FFF2-40B4-BE49-F238E27FC236}">
                    <a16:creationId xmlns:a16="http://schemas.microsoft.com/office/drawing/2014/main" id="{20977562-C4A4-A845-19FD-90B2C2B59341}"/>
                  </a:ext>
                </a:extLst>
              </p:cNvPr>
              <p:cNvSpPr/>
              <p:nvPr/>
            </p:nvSpPr>
            <p:spPr>
              <a:xfrm>
                <a:off x="3255467" y="2162275"/>
                <a:ext cx="855678" cy="825021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8" name="TextBox 117">
                <a:extLst>
                  <a:ext uri="{FF2B5EF4-FFF2-40B4-BE49-F238E27FC236}">
                    <a16:creationId xmlns:a16="http://schemas.microsoft.com/office/drawing/2014/main" id="{66E03363-C55B-5029-4665-4A06159D3005}"/>
                  </a:ext>
                </a:extLst>
              </p:cNvPr>
              <p:cNvSpPr txBox="1"/>
              <p:nvPr/>
            </p:nvSpPr>
            <p:spPr>
              <a:xfrm>
                <a:off x="2821490" y="2493098"/>
                <a:ext cx="171240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i="1" dirty="0">
                    <a:solidFill>
                      <a:schemeClr val="bg1"/>
                    </a:solidFill>
                  </a:rPr>
                  <a:t>Norhydrocodone</a:t>
                </a:r>
              </a:p>
              <a:p>
                <a:pPr algn="ctr"/>
                <a:endParaRPr lang="en-US" sz="900" dirty="0"/>
              </a:p>
            </p:txBody>
          </p: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9F07E837-1336-D8D0-D950-46FC6D4BE913}"/>
                </a:ext>
              </a:extLst>
            </p:cNvPr>
            <p:cNvGrpSpPr/>
            <p:nvPr/>
          </p:nvGrpSpPr>
          <p:grpSpPr>
            <a:xfrm>
              <a:off x="10463241" y="5016767"/>
              <a:ext cx="1712402" cy="825021"/>
              <a:chOff x="2798103" y="1166070"/>
              <a:chExt cx="1712402" cy="825021"/>
            </a:xfrm>
          </p:grpSpPr>
          <p:sp>
            <p:nvSpPr>
              <p:cNvPr id="131" name="Oval 130">
                <a:extLst>
                  <a:ext uri="{FF2B5EF4-FFF2-40B4-BE49-F238E27FC236}">
                    <a16:creationId xmlns:a16="http://schemas.microsoft.com/office/drawing/2014/main" id="{92692E90-F37C-48A6-5698-15F713403330}"/>
                  </a:ext>
                </a:extLst>
              </p:cNvPr>
              <p:cNvSpPr/>
              <p:nvPr/>
            </p:nvSpPr>
            <p:spPr>
              <a:xfrm>
                <a:off x="3221373" y="1166070"/>
                <a:ext cx="855678" cy="825021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02B404A2-3384-78C6-7D82-1328A374E8B6}"/>
                  </a:ext>
                </a:extLst>
              </p:cNvPr>
              <p:cNvSpPr txBox="1"/>
              <p:nvPr/>
            </p:nvSpPr>
            <p:spPr>
              <a:xfrm>
                <a:off x="2798103" y="1431680"/>
                <a:ext cx="171240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i="1" dirty="0">
                    <a:solidFill>
                      <a:schemeClr val="bg1"/>
                    </a:solidFill>
                  </a:rPr>
                  <a:t>Hydrocodone</a:t>
                </a:r>
              </a:p>
              <a:p>
                <a:pPr algn="ctr"/>
                <a:endParaRPr lang="en-US" sz="900" dirty="0"/>
              </a:p>
            </p:txBody>
          </p:sp>
        </p:grpSp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530573F1-A71D-1958-0C54-BE6D358EED4C}"/>
                </a:ext>
              </a:extLst>
            </p:cNvPr>
            <p:cNvSpPr txBox="1"/>
            <p:nvPr/>
          </p:nvSpPr>
          <p:spPr>
            <a:xfrm>
              <a:off x="10584907" y="2952030"/>
              <a:ext cx="1456375" cy="20928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00" b="1" dirty="0"/>
                <a:t>Total concentration of Hydrocodone and Norhydrocodone should not exceed 11% of Codeine concentration. Example:  If Codeine concentration is 2000 ng/mL then total concentration of both norhydrocodone AND hydrocodone cannot exceed 220 ng/mL**</a:t>
              </a:r>
            </a:p>
          </p:txBody>
        </p:sp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4F2D713E-3801-D590-4270-EA64B054FC86}"/>
                </a:ext>
              </a:extLst>
            </p:cNvPr>
            <p:cNvSpPr/>
            <p:nvPr/>
          </p:nvSpPr>
          <p:spPr>
            <a:xfrm>
              <a:off x="10610951" y="2854331"/>
              <a:ext cx="1342173" cy="39128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0" name="TextBox 69">
            <a:extLst>
              <a:ext uri="{FF2B5EF4-FFF2-40B4-BE49-F238E27FC236}">
                <a16:creationId xmlns:a16="http://schemas.microsoft.com/office/drawing/2014/main" id="{DAAC0DD2-BE1F-2AEA-8540-A56B6168B981}"/>
              </a:ext>
            </a:extLst>
          </p:cNvPr>
          <p:cNvSpPr txBox="1"/>
          <p:nvPr/>
        </p:nvSpPr>
        <p:spPr>
          <a:xfrm>
            <a:off x="4740164" y="3384272"/>
            <a:ext cx="1493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Morphine</a:t>
            </a:r>
          </a:p>
        </p:txBody>
      </p: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F9529085-BC97-0E93-A870-ACAA6467BA8F}"/>
              </a:ext>
            </a:extLst>
          </p:cNvPr>
          <p:cNvCxnSpPr>
            <a:cxnSpLocks/>
          </p:cNvCxnSpPr>
          <p:nvPr/>
        </p:nvCxnSpPr>
        <p:spPr>
          <a:xfrm flipH="1">
            <a:off x="7030" y="5087862"/>
            <a:ext cx="4541736" cy="34426"/>
          </a:xfrm>
          <a:prstGeom prst="line">
            <a:avLst/>
          </a:prstGeom>
          <a:ln w="730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2ABDB084-2EE8-2356-5480-BAE1DC3337A1}"/>
              </a:ext>
            </a:extLst>
          </p:cNvPr>
          <p:cNvCxnSpPr>
            <a:cxnSpLocks/>
          </p:cNvCxnSpPr>
          <p:nvPr/>
        </p:nvCxnSpPr>
        <p:spPr>
          <a:xfrm flipH="1">
            <a:off x="19129" y="3561288"/>
            <a:ext cx="4516889" cy="10551"/>
          </a:xfrm>
          <a:prstGeom prst="line">
            <a:avLst/>
          </a:prstGeom>
          <a:ln w="730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32156A82-9888-04B2-19C1-D337D13E85FF}"/>
              </a:ext>
            </a:extLst>
          </p:cNvPr>
          <p:cNvCxnSpPr>
            <a:cxnSpLocks/>
          </p:cNvCxnSpPr>
          <p:nvPr/>
        </p:nvCxnSpPr>
        <p:spPr>
          <a:xfrm flipH="1">
            <a:off x="4568882" y="2672749"/>
            <a:ext cx="7611675" cy="7044"/>
          </a:xfrm>
          <a:prstGeom prst="line">
            <a:avLst/>
          </a:prstGeom>
          <a:ln w="730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A9B93A83-1F22-514C-CDAF-F1A9388C935C}"/>
              </a:ext>
            </a:extLst>
          </p:cNvPr>
          <p:cNvCxnSpPr>
            <a:cxnSpLocks/>
          </p:cNvCxnSpPr>
          <p:nvPr/>
        </p:nvCxnSpPr>
        <p:spPr>
          <a:xfrm flipH="1">
            <a:off x="4540560" y="4526509"/>
            <a:ext cx="4707989" cy="0"/>
          </a:xfrm>
          <a:prstGeom prst="line">
            <a:avLst/>
          </a:prstGeom>
          <a:ln w="730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E4FAC76D-B577-F320-F757-30996A8669A7}"/>
              </a:ext>
            </a:extLst>
          </p:cNvPr>
          <p:cNvCxnSpPr>
            <a:cxnSpLocks/>
          </p:cNvCxnSpPr>
          <p:nvPr/>
        </p:nvCxnSpPr>
        <p:spPr>
          <a:xfrm>
            <a:off x="9238988" y="664225"/>
            <a:ext cx="9561" cy="3862284"/>
          </a:xfrm>
          <a:prstGeom prst="line">
            <a:avLst/>
          </a:prstGeom>
          <a:ln w="730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1" name="Group 80">
            <a:extLst>
              <a:ext uri="{FF2B5EF4-FFF2-40B4-BE49-F238E27FC236}">
                <a16:creationId xmlns:a16="http://schemas.microsoft.com/office/drawing/2014/main" id="{9A0A99E5-2636-7BA8-CB58-7FE99F2C4BF6}"/>
              </a:ext>
            </a:extLst>
          </p:cNvPr>
          <p:cNvGrpSpPr/>
          <p:nvPr/>
        </p:nvGrpSpPr>
        <p:grpSpPr>
          <a:xfrm>
            <a:off x="16784" y="706328"/>
            <a:ext cx="4454548" cy="2464154"/>
            <a:chOff x="91580" y="818504"/>
            <a:chExt cx="4454548" cy="2464154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B9A527BF-65E6-FDFE-CADB-FEF261E403DF}"/>
                </a:ext>
              </a:extLst>
            </p:cNvPr>
            <p:cNvSpPr/>
            <p:nvPr/>
          </p:nvSpPr>
          <p:spPr>
            <a:xfrm>
              <a:off x="181770" y="818504"/>
              <a:ext cx="1400961" cy="1342239"/>
            </a:xfrm>
            <a:prstGeom prst="ellipse">
              <a:avLst/>
            </a:prstGeom>
            <a:solidFill>
              <a:srgbClr val="85040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25439CD-A39E-3B61-C89D-210A4F655C4F}"/>
                </a:ext>
              </a:extLst>
            </p:cNvPr>
            <p:cNvSpPr txBox="1"/>
            <p:nvPr/>
          </p:nvSpPr>
          <p:spPr>
            <a:xfrm>
              <a:off x="91580" y="1330514"/>
              <a:ext cx="14932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</a:rPr>
                <a:t>Oxycodone</a:t>
              </a: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4B647411-A944-D986-C39F-D3B8DB1BF8B8}"/>
                </a:ext>
              </a:extLst>
            </p:cNvPr>
            <p:cNvGrpSpPr/>
            <p:nvPr/>
          </p:nvGrpSpPr>
          <p:grpSpPr>
            <a:xfrm>
              <a:off x="1259963" y="978077"/>
              <a:ext cx="2081310" cy="825021"/>
              <a:chOff x="1574266" y="1123266"/>
              <a:chExt cx="2081310" cy="825021"/>
            </a:xfrm>
          </p:grpSpPr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BE35ABC7-5801-A5F7-44C7-4177F97C874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74266" y="1574668"/>
                <a:ext cx="795330" cy="36993"/>
              </a:xfrm>
              <a:prstGeom prst="straightConnector1">
                <a:avLst/>
              </a:prstGeom>
              <a:ln w="28575">
                <a:solidFill>
                  <a:srgbClr val="850401"/>
                </a:solidFill>
                <a:tailEnd type="triangle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B8CFCC0E-7E22-D537-5BDD-7CCE07E80F95}"/>
                  </a:ext>
                </a:extLst>
              </p:cNvPr>
              <p:cNvGrpSpPr/>
              <p:nvPr/>
            </p:nvGrpSpPr>
            <p:grpSpPr>
              <a:xfrm>
                <a:off x="1943174" y="1123266"/>
                <a:ext cx="1712402" cy="825021"/>
                <a:chOff x="2012464" y="1185779"/>
                <a:chExt cx="1712402" cy="825021"/>
              </a:xfrm>
            </p:grpSpPr>
            <p:sp>
              <p:nvSpPr>
                <p:cNvPr id="12" name="Oval 11">
                  <a:extLst>
                    <a:ext uri="{FF2B5EF4-FFF2-40B4-BE49-F238E27FC236}">
                      <a16:creationId xmlns:a16="http://schemas.microsoft.com/office/drawing/2014/main" id="{99C2FF45-4592-B26A-9F51-D87517B68F1F}"/>
                    </a:ext>
                  </a:extLst>
                </p:cNvPr>
                <p:cNvSpPr/>
                <p:nvPr/>
              </p:nvSpPr>
              <p:spPr>
                <a:xfrm>
                  <a:off x="2437585" y="1185779"/>
                  <a:ext cx="855678" cy="825021"/>
                </a:xfrm>
                <a:prstGeom prst="ellipse">
                  <a:avLst/>
                </a:prstGeom>
                <a:solidFill>
                  <a:srgbClr val="EA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37EAED75-B96E-7BC0-2821-534B3203B63C}"/>
                    </a:ext>
                  </a:extLst>
                </p:cNvPr>
                <p:cNvSpPr txBox="1"/>
                <p:nvPr/>
              </p:nvSpPr>
              <p:spPr>
                <a:xfrm>
                  <a:off x="2012464" y="1473640"/>
                  <a:ext cx="1712402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i="1" dirty="0" err="1">
                      <a:solidFill>
                        <a:schemeClr val="bg1"/>
                      </a:solidFill>
                    </a:rPr>
                    <a:t>Noroxycodone</a:t>
                  </a:r>
                  <a:endParaRPr lang="en-US" sz="900" i="1" dirty="0">
                    <a:solidFill>
                      <a:schemeClr val="bg1"/>
                    </a:solidFill>
                  </a:endParaRPr>
                </a:p>
              </p:txBody>
            </p:sp>
          </p:grpSp>
        </p:grp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79CE5700-3DC8-B2ED-E4CF-BA5D4AC4FC61}"/>
                </a:ext>
              </a:extLst>
            </p:cNvPr>
            <p:cNvCxnSpPr>
              <a:cxnSpLocks/>
              <a:endCxn id="11" idx="1"/>
            </p:cNvCxnSpPr>
            <p:nvPr/>
          </p:nvCxnSpPr>
          <p:spPr>
            <a:xfrm>
              <a:off x="897028" y="2094839"/>
              <a:ext cx="489228" cy="483620"/>
            </a:xfrm>
            <a:prstGeom prst="straightConnector1">
              <a:avLst/>
            </a:prstGeom>
            <a:ln w="25400">
              <a:solidFill>
                <a:srgbClr val="850401"/>
              </a:solidFill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1D493FD2-2DD7-DB57-13E4-90F67D115BEB}"/>
                </a:ext>
              </a:extLst>
            </p:cNvPr>
            <p:cNvGrpSpPr/>
            <p:nvPr/>
          </p:nvGrpSpPr>
          <p:grpSpPr>
            <a:xfrm>
              <a:off x="846179" y="2457637"/>
              <a:ext cx="1712402" cy="825021"/>
              <a:chOff x="2181218" y="2509630"/>
              <a:chExt cx="1712402" cy="825021"/>
            </a:xfrm>
          </p:grpSpPr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81CE02E7-5D02-40FB-DDF9-2C5BED2F5298}"/>
                  </a:ext>
                </a:extLst>
              </p:cNvPr>
              <p:cNvSpPr/>
              <p:nvPr/>
            </p:nvSpPr>
            <p:spPr>
              <a:xfrm>
                <a:off x="2595985" y="2509630"/>
                <a:ext cx="855669" cy="825021"/>
              </a:xfrm>
              <a:prstGeom prst="ellipse">
                <a:avLst/>
              </a:prstGeom>
              <a:solidFill>
                <a:srgbClr val="FF5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2835FD9-90CD-DB55-86F5-B115518A2778}"/>
                  </a:ext>
                </a:extLst>
              </p:cNvPr>
              <p:cNvSpPr txBox="1"/>
              <p:nvPr/>
            </p:nvSpPr>
            <p:spPr>
              <a:xfrm>
                <a:off x="2181218" y="2786149"/>
                <a:ext cx="171240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i="1" dirty="0">
                    <a:solidFill>
                      <a:schemeClr val="bg1"/>
                    </a:solidFill>
                  </a:rPr>
                  <a:t>Oxymorphone</a:t>
                </a:r>
              </a:p>
            </p:txBody>
          </p:sp>
        </p:grp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020893C4-87C4-D182-86E9-4F7980BA886E}"/>
                </a:ext>
              </a:extLst>
            </p:cNvPr>
            <p:cNvCxnSpPr>
              <a:cxnSpLocks/>
              <a:endCxn id="15" idx="1"/>
            </p:cNvCxnSpPr>
            <p:nvPr/>
          </p:nvCxnSpPr>
          <p:spPr>
            <a:xfrm>
              <a:off x="1424810" y="1835987"/>
              <a:ext cx="2129699" cy="269029"/>
            </a:xfrm>
            <a:prstGeom prst="straightConnector1">
              <a:avLst/>
            </a:prstGeom>
            <a:ln w="3175">
              <a:solidFill>
                <a:srgbClr val="850401"/>
              </a:solidFill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D8DC7BF-0D04-B5EB-5D7D-E20F0ACA6F6A}"/>
                </a:ext>
              </a:extLst>
            </p:cNvPr>
            <p:cNvSpPr/>
            <p:nvPr/>
          </p:nvSpPr>
          <p:spPr>
            <a:xfrm>
              <a:off x="3608137" y="1830025"/>
              <a:ext cx="723530" cy="559973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9062403-8A3D-1B4F-1A27-53E168172A83}"/>
                </a:ext>
              </a:extLst>
            </p:cNvPr>
            <p:cNvSpPr txBox="1"/>
            <p:nvPr/>
          </p:nvSpPr>
          <p:spPr>
            <a:xfrm>
              <a:off x="3554509" y="1989600"/>
              <a:ext cx="84481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>
                  <a:solidFill>
                    <a:schemeClr val="bg1"/>
                  </a:solidFill>
                </a:rPr>
                <a:t>Hydrocodone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98D8486-83BB-0315-03A1-56D0A6106055}"/>
                </a:ext>
              </a:extLst>
            </p:cNvPr>
            <p:cNvSpPr/>
            <p:nvPr/>
          </p:nvSpPr>
          <p:spPr>
            <a:xfrm>
              <a:off x="3409692" y="937564"/>
              <a:ext cx="1086534" cy="152007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6665DEBD-FB9C-C034-E558-809D00675172}"/>
                </a:ext>
              </a:extLst>
            </p:cNvPr>
            <p:cNvSpPr txBox="1"/>
            <p:nvPr/>
          </p:nvSpPr>
          <p:spPr>
            <a:xfrm>
              <a:off x="3387411" y="915415"/>
              <a:ext cx="1158717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Oxycodone impurity &lt;0.1%.  Example: Oxycodone concentration is 50,000 ng/mL, Hydrocode concentration would be about 50 ng/mL*</a:t>
              </a:r>
            </a:p>
          </p:txBody>
        </p: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76A34D91-6DB7-1A38-3264-FD445A30B99B}"/>
                </a:ext>
              </a:extLst>
            </p:cNvPr>
            <p:cNvCxnSpPr>
              <a:cxnSpLocks/>
              <a:endCxn id="82" idx="2"/>
            </p:cNvCxnSpPr>
            <p:nvPr/>
          </p:nvCxnSpPr>
          <p:spPr>
            <a:xfrm flipV="1">
              <a:off x="2116615" y="2794877"/>
              <a:ext cx="510294" cy="33788"/>
            </a:xfrm>
            <a:prstGeom prst="straightConnector1">
              <a:avLst/>
            </a:prstGeom>
            <a:ln w="28575">
              <a:solidFill>
                <a:srgbClr val="FF5353"/>
              </a:solidFill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71779A21-DF30-F9DF-7749-DFEEEA287E47}"/>
                </a:ext>
              </a:extLst>
            </p:cNvPr>
            <p:cNvCxnSpPr>
              <a:cxnSpLocks/>
            </p:cNvCxnSpPr>
            <p:nvPr/>
          </p:nvCxnSpPr>
          <p:spPr>
            <a:xfrm>
              <a:off x="2649501" y="1751905"/>
              <a:ext cx="274639" cy="65398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02C27C49-043A-296E-9D46-FED1C7DC5BD7}"/>
                </a:ext>
              </a:extLst>
            </p:cNvPr>
            <p:cNvSpPr/>
            <p:nvPr/>
          </p:nvSpPr>
          <p:spPr>
            <a:xfrm>
              <a:off x="2626909" y="2383727"/>
              <a:ext cx="855668" cy="822299"/>
            </a:xfrm>
            <a:prstGeom prst="ellipse">
              <a:avLst/>
            </a:prstGeom>
            <a:solidFill>
              <a:srgbClr val="FFDF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DBA93823-75C8-78DA-40F3-8AB6ADFE7C05}"/>
                </a:ext>
              </a:extLst>
            </p:cNvPr>
            <p:cNvSpPr txBox="1"/>
            <p:nvPr/>
          </p:nvSpPr>
          <p:spPr>
            <a:xfrm>
              <a:off x="2494089" y="2681892"/>
              <a:ext cx="11342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i="1" dirty="0"/>
                <a:t>Noroxymorphone</a:t>
              </a:r>
            </a:p>
            <a:p>
              <a:pPr algn="ctr"/>
              <a:endParaRPr lang="en-US" sz="900" dirty="0"/>
            </a:p>
          </p:txBody>
        </p:sp>
      </p:grp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C3375F47-3CF3-CC8C-13B3-3FB7578A6914}"/>
              </a:ext>
            </a:extLst>
          </p:cNvPr>
          <p:cNvGrpSpPr/>
          <p:nvPr/>
        </p:nvGrpSpPr>
        <p:grpSpPr>
          <a:xfrm>
            <a:off x="2920623" y="5679672"/>
            <a:ext cx="1712402" cy="825021"/>
            <a:chOff x="2793011" y="1166070"/>
            <a:chExt cx="1712402" cy="825021"/>
          </a:xfrm>
        </p:grpSpPr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13C5869F-220E-1121-6603-764752863093}"/>
                </a:ext>
              </a:extLst>
            </p:cNvPr>
            <p:cNvSpPr/>
            <p:nvPr/>
          </p:nvSpPr>
          <p:spPr>
            <a:xfrm>
              <a:off x="3221373" y="1166070"/>
              <a:ext cx="855678" cy="825021"/>
            </a:xfrm>
            <a:prstGeom prst="ellipse">
              <a:avLst/>
            </a:prstGeom>
            <a:solidFill>
              <a:srgbClr val="FFDF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698A8F46-18A4-C9C1-3C9B-36B9D920BA83}"/>
                </a:ext>
              </a:extLst>
            </p:cNvPr>
            <p:cNvSpPr txBox="1"/>
            <p:nvPr/>
          </p:nvSpPr>
          <p:spPr>
            <a:xfrm>
              <a:off x="2793011" y="1486867"/>
              <a:ext cx="17124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i="1" dirty="0"/>
                <a:t>Noroxymorphone</a:t>
              </a:r>
            </a:p>
            <a:p>
              <a:pPr algn="ctr"/>
              <a:endParaRPr lang="en-US" sz="900" dirty="0"/>
            </a:p>
          </p:txBody>
        </p:sp>
      </p:grpSp>
      <p:sp>
        <p:nvSpPr>
          <p:cNvPr id="40" name="Oval 39">
            <a:extLst>
              <a:ext uri="{FF2B5EF4-FFF2-40B4-BE49-F238E27FC236}">
                <a16:creationId xmlns:a16="http://schemas.microsoft.com/office/drawing/2014/main" id="{363CC088-A7A0-4E77-62C3-436377CFD5E5}"/>
              </a:ext>
            </a:extLst>
          </p:cNvPr>
          <p:cNvSpPr/>
          <p:nvPr/>
        </p:nvSpPr>
        <p:spPr>
          <a:xfrm>
            <a:off x="7264136" y="3875584"/>
            <a:ext cx="485941" cy="469681"/>
          </a:xfrm>
          <a:prstGeom prst="ellipse">
            <a:avLst/>
          </a:prstGeom>
          <a:solidFill>
            <a:srgbClr val="A2E6E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D3A4F72-A4B7-4698-6987-395F0FAD0D5F}"/>
              </a:ext>
            </a:extLst>
          </p:cNvPr>
          <p:cNvSpPr txBox="1"/>
          <p:nvPr/>
        </p:nvSpPr>
        <p:spPr>
          <a:xfrm>
            <a:off x="7884156" y="3844742"/>
            <a:ext cx="5096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/>
              <a:t>Illicit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5546DCB-DC38-8D3B-8E14-E82D996EAD8C}"/>
              </a:ext>
            </a:extLst>
          </p:cNvPr>
          <p:cNvSpPr/>
          <p:nvPr/>
        </p:nvSpPr>
        <p:spPr>
          <a:xfrm>
            <a:off x="6054869" y="3813675"/>
            <a:ext cx="3086399" cy="5703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7E150FE7-582C-4192-F148-9F685CEC720C}"/>
              </a:ext>
            </a:extLst>
          </p:cNvPr>
          <p:cNvCxnSpPr>
            <a:stCxn id="38" idx="2"/>
            <a:endCxn id="40" idx="6"/>
          </p:cNvCxnSpPr>
          <p:nvPr/>
        </p:nvCxnSpPr>
        <p:spPr>
          <a:xfrm flipH="1">
            <a:off x="7750077" y="4085063"/>
            <a:ext cx="779340" cy="25362"/>
          </a:xfrm>
          <a:prstGeom prst="straightConnector1">
            <a:avLst/>
          </a:prstGeom>
          <a:ln>
            <a:solidFill>
              <a:srgbClr val="01B9B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A45193A8-D88C-626E-1BE4-5AD0F8BBEB83}"/>
              </a:ext>
            </a:extLst>
          </p:cNvPr>
          <p:cNvCxnSpPr>
            <a:cxnSpLocks/>
          </p:cNvCxnSpPr>
          <p:nvPr/>
        </p:nvCxnSpPr>
        <p:spPr>
          <a:xfrm flipH="1" flipV="1">
            <a:off x="6079536" y="3896620"/>
            <a:ext cx="1179431" cy="164761"/>
          </a:xfrm>
          <a:prstGeom prst="straightConnector1">
            <a:avLst/>
          </a:prstGeom>
          <a:ln>
            <a:solidFill>
              <a:srgbClr val="01B9B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2" name="Group 71">
            <a:extLst>
              <a:ext uri="{FF2B5EF4-FFF2-40B4-BE49-F238E27FC236}">
                <a16:creationId xmlns:a16="http://schemas.microsoft.com/office/drawing/2014/main" id="{0499F3DB-BD0B-37F0-15DC-2B0883929288}"/>
              </a:ext>
            </a:extLst>
          </p:cNvPr>
          <p:cNvGrpSpPr/>
          <p:nvPr/>
        </p:nvGrpSpPr>
        <p:grpSpPr>
          <a:xfrm>
            <a:off x="8509606" y="3850222"/>
            <a:ext cx="529069" cy="510243"/>
            <a:chOff x="8518037" y="3969514"/>
            <a:chExt cx="529069" cy="510243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58BFBED2-05FF-ECC9-110F-D096A5204082}"/>
                </a:ext>
              </a:extLst>
            </p:cNvPr>
            <p:cNvSpPr/>
            <p:nvPr/>
          </p:nvSpPr>
          <p:spPr>
            <a:xfrm>
              <a:off x="8537848" y="3969514"/>
              <a:ext cx="485941" cy="469681"/>
            </a:xfrm>
            <a:prstGeom prst="ellipse">
              <a:avLst/>
            </a:prstGeom>
            <a:solidFill>
              <a:srgbClr val="01B9BD"/>
            </a:solidFill>
            <a:ln>
              <a:solidFill>
                <a:srgbClr val="01B9B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BBDA0676-9BDB-A43E-5EB0-B13F8B8E22C3}"/>
                </a:ext>
              </a:extLst>
            </p:cNvPr>
            <p:cNvSpPr txBox="1"/>
            <p:nvPr/>
          </p:nvSpPr>
          <p:spPr>
            <a:xfrm>
              <a:off x="8518037" y="4110425"/>
              <a:ext cx="5290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i="1" dirty="0"/>
                <a:t>Heroin</a:t>
              </a:r>
            </a:p>
            <a:p>
              <a:pPr algn="ctr"/>
              <a:endParaRPr lang="en-US" sz="900" dirty="0"/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18F1CB7F-A5E3-C962-16B5-20388257FFF6}"/>
              </a:ext>
            </a:extLst>
          </p:cNvPr>
          <p:cNvSpPr txBox="1"/>
          <p:nvPr/>
        </p:nvSpPr>
        <p:spPr>
          <a:xfrm>
            <a:off x="7085995" y="3933885"/>
            <a:ext cx="85567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1" dirty="0"/>
              <a:t>6-Acetyl-morphine</a:t>
            </a:r>
          </a:p>
          <a:p>
            <a:pPr algn="ctr"/>
            <a:endParaRPr lang="en-US" sz="900" dirty="0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59254994-1D42-EE12-59A5-DFFAA0A4A881}"/>
              </a:ext>
            </a:extLst>
          </p:cNvPr>
          <p:cNvSpPr/>
          <p:nvPr/>
        </p:nvSpPr>
        <p:spPr>
          <a:xfrm>
            <a:off x="7554664" y="2952094"/>
            <a:ext cx="855678" cy="825021"/>
          </a:xfrm>
          <a:prstGeom prst="ellipse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23F4E0E3-7802-BDB0-C969-2E904DDA8EB8}"/>
              </a:ext>
            </a:extLst>
          </p:cNvPr>
          <p:cNvSpPr txBox="1"/>
          <p:nvPr/>
        </p:nvSpPr>
        <p:spPr>
          <a:xfrm>
            <a:off x="7112263" y="3275727"/>
            <a:ext cx="1712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1" dirty="0"/>
              <a:t>Hydromorphone</a:t>
            </a:r>
          </a:p>
          <a:p>
            <a:pPr algn="ctr"/>
            <a:endParaRPr lang="en-US" sz="900" dirty="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4ED4C796-AD0B-ED9E-C29A-751A23BE7C10}"/>
              </a:ext>
            </a:extLst>
          </p:cNvPr>
          <p:cNvSpPr txBox="1"/>
          <p:nvPr/>
        </p:nvSpPr>
        <p:spPr>
          <a:xfrm>
            <a:off x="4877665" y="6489025"/>
            <a:ext cx="5767509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**</a:t>
            </a:r>
            <a:r>
              <a:rPr lang="en-US" sz="800" dirty="0"/>
              <a:t>Cone, Edward J., Welch, Phyllis, Paul, Buddha D., and Mitchell, John M., Forensic Drug Testing for Opiates, III.  Urinary Excretion Rages of Morphine and Codeine Following Codeine Administration, </a:t>
            </a:r>
            <a:r>
              <a:rPr lang="en-US" sz="800" i="1" dirty="0"/>
              <a:t>Journal of Analytical Toxicology</a:t>
            </a:r>
            <a:r>
              <a:rPr lang="en-US" sz="800" dirty="0"/>
              <a:t>, Vol. 51, July/August 1991, 161-166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C0A37CA9-B7D8-03F8-7C74-465974EF7C33}"/>
              </a:ext>
            </a:extLst>
          </p:cNvPr>
          <p:cNvSpPr txBox="1"/>
          <p:nvPr/>
        </p:nvSpPr>
        <p:spPr>
          <a:xfrm>
            <a:off x="26071" y="3129331"/>
            <a:ext cx="45517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*West, Robert, West, Cameron, Crews, Bridgit, </a:t>
            </a:r>
            <a:r>
              <a:rPr lang="en-US" sz="800" dirty="0" err="1"/>
              <a:t>Almazan</a:t>
            </a:r>
            <a:r>
              <a:rPr lang="en-US" sz="800" dirty="0"/>
              <a:t>, Perla, </a:t>
            </a:r>
            <a:r>
              <a:rPr lang="en-US" sz="800" dirty="0" err="1"/>
              <a:t>Latyshev</a:t>
            </a:r>
            <a:r>
              <a:rPr lang="en-US" sz="800" dirty="0"/>
              <a:t>, Sergey, Rosenthal, Murray, </a:t>
            </a:r>
            <a:r>
              <a:rPr lang="en-US" sz="800" dirty="0" err="1"/>
              <a:t>Pesce</a:t>
            </a:r>
            <a:r>
              <a:rPr lang="en-US" sz="800" dirty="0"/>
              <a:t>, Amadeo J., Mikel, Charles, Anomalous observation of hydrocodone in patients on oxycodone, </a:t>
            </a:r>
            <a:r>
              <a:rPr lang="en-US" sz="800" i="1" dirty="0" err="1"/>
              <a:t>Clinica</a:t>
            </a:r>
            <a:r>
              <a:rPr lang="en-US" sz="800" i="1" dirty="0"/>
              <a:t> </a:t>
            </a:r>
            <a:r>
              <a:rPr lang="en-US" sz="800" i="1" dirty="0" err="1"/>
              <a:t>Chmica</a:t>
            </a:r>
            <a:r>
              <a:rPr lang="en-US" sz="800" i="1" dirty="0"/>
              <a:t> Acta</a:t>
            </a:r>
            <a:r>
              <a:rPr lang="en-US" sz="800" dirty="0"/>
              <a:t>, 412, (2011), 29-32</a:t>
            </a:r>
          </a:p>
        </p:txBody>
      </p:sp>
    </p:spTree>
    <p:extLst>
      <p:ext uri="{BB962C8B-B14F-4D97-AF65-F5344CB8AC3E}">
        <p14:creationId xmlns:p14="http://schemas.microsoft.com/office/powerpoint/2010/main" val="3001562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542e74f-cefe-411e-b822-4fd53850eff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3B631FDC21314198CA0F110B29FB21" ma:contentTypeVersion="13" ma:contentTypeDescription="Create a new document." ma:contentTypeScope="" ma:versionID="a070c0fada7075a317c66c75fd6f5d99">
  <xsd:schema xmlns:xsd="http://www.w3.org/2001/XMLSchema" xmlns:xs="http://www.w3.org/2001/XMLSchema" xmlns:p="http://schemas.microsoft.com/office/2006/metadata/properties" xmlns:ns3="2542e74f-cefe-411e-b822-4fd53850eff4" xmlns:ns4="bdc49ed8-cfa7-4b57-b246-175ed207bf87" targetNamespace="http://schemas.microsoft.com/office/2006/metadata/properties" ma:root="true" ma:fieldsID="fda2c0374edd1ebed90020b1d36f6bff" ns3:_="" ns4:_="">
    <xsd:import namespace="2542e74f-cefe-411e-b822-4fd53850eff4"/>
    <xsd:import namespace="bdc49ed8-cfa7-4b57-b246-175ed207bf8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42e74f-cefe-411e-b822-4fd53850ef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c49ed8-cfa7-4b57-b246-175ed207bf8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306DDA1-9291-48D7-9524-B00303FF2F26}">
  <ds:schemaRefs>
    <ds:schemaRef ds:uri="http://www.w3.org/XML/1998/namespace"/>
    <ds:schemaRef ds:uri="http://purl.org/dc/terms/"/>
    <ds:schemaRef ds:uri="http://purl.org/dc/dcmitype/"/>
    <ds:schemaRef ds:uri="http://schemas.microsoft.com/office/2006/metadata/properties"/>
    <ds:schemaRef ds:uri="bdc49ed8-cfa7-4b57-b246-175ed207bf87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2542e74f-cefe-411e-b822-4fd53850eff4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BA02E2DD-AA3E-4D67-A6C6-B7DF763B0B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3B8E38-8D4C-4946-8864-0BBFCA13C5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42e74f-cefe-411e-b822-4fd53850eff4"/>
    <ds:schemaRef ds:uri="bdc49ed8-cfa7-4b57-b246-175ed207bf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4161</TotalTime>
  <Words>242</Words>
  <Application>Microsoft Office PowerPoint</Application>
  <PresentationFormat>Widescreen</PresentationFormat>
  <Paragraphs>52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Opioids/Synthetic Opiates parent drug and metabolite(s)</vt:lpstr>
      <vt:lpstr>Opioids/Synthetic Opiates parent drug and metabolite(s)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Opioids/Synthetic Opiates parent drug and metabolite(s)</dc:title>
  <dc:creator>Natalie Alvarez</dc:creator>
  <cp:lastModifiedBy>Natalie Alvarez - QFT</cp:lastModifiedBy>
  <cp:revision>66</cp:revision>
  <cp:lastPrinted>2023-03-07T22:14:38Z</cp:lastPrinted>
  <dcterms:created xsi:type="dcterms:W3CDTF">2023-03-03T20:55:51Z</dcterms:created>
  <dcterms:modified xsi:type="dcterms:W3CDTF">2023-09-19T15:08:55Z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0x0101001A3B631FDC21314198CA0F110B29FB21</vt:lpwstr>
  </property>
</Properties>
</file>